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6" r:id="rId4"/>
    <p:sldId id="257" r:id="rId5"/>
    <p:sldId id="258" r:id="rId6"/>
    <p:sldId id="268" r:id="rId7"/>
    <p:sldId id="259" r:id="rId8"/>
    <p:sldId id="269" r:id="rId9"/>
    <p:sldId id="275" r:id="rId10"/>
    <p:sldId id="262" r:id="rId11"/>
    <p:sldId id="270" r:id="rId12"/>
    <p:sldId id="263" r:id="rId13"/>
    <p:sldId id="271" r:id="rId14"/>
    <p:sldId id="272" r:id="rId15"/>
    <p:sldId id="264" r:id="rId16"/>
    <p:sldId id="276" r:id="rId17"/>
    <p:sldId id="277"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0" d="100"/>
          <a:sy n="60" d="100"/>
        </p:scale>
        <p:origin x="72"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00566-DCA5-9883-1748-5340ABFB0BD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D9EE340-1B58-8298-1246-FEBE54F9E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47B4334-9CFF-6824-2C14-ADAB8C25EBAD}"/>
              </a:ext>
            </a:extLst>
          </p:cNvPr>
          <p:cNvSpPr>
            <a:spLocks noGrp="1"/>
          </p:cNvSpPr>
          <p:nvPr>
            <p:ph type="dt" sz="half" idx="10"/>
          </p:nvPr>
        </p:nvSpPr>
        <p:spPr/>
        <p:txBody>
          <a:bodyPr/>
          <a:lstStyle/>
          <a:p>
            <a:fld id="{DAA65564-8191-4546-A28A-C695FB01C6B4}" type="datetimeFigureOut">
              <a:rPr lang="nl-NL" smtClean="0"/>
              <a:t>19-4-2024</a:t>
            </a:fld>
            <a:endParaRPr lang="nl-NL"/>
          </a:p>
        </p:txBody>
      </p:sp>
      <p:sp>
        <p:nvSpPr>
          <p:cNvPr id="5" name="Tijdelijke aanduiding voor voettekst 4">
            <a:extLst>
              <a:ext uri="{FF2B5EF4-FFF2-40B4-BE49-F238E27FC236}">
                <a16:creationId xmlns:a16="http://schemas.microsoft.com/office/drawing/2014/main" id="{5A96DE7B-DD09-145C-3EEC-1E407D352C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4055F8-CF2B-E3A7-0BF9-CA1BEAD4C56B}"/>
              </a:ext>
            </a:extLst>
          </p:cNvPr>
          <p:cNvSpPr>
            <a:spLocks noGrp="1"/>
          </p:cNvSpPr>
          <p:nvPr>
            <p:ph type="sldNum" sz="quarter" idx="12"/>
          </p:nvPr>
        </p:nvSpPr>
        <p:spPr/>
        <p:txBody>
          <a:bodyPr/>
          <a:lstStyle/>
          <a:p>
            <a:fld id="{FA1521FD-5E8F-48E7-AEA9-39F93FA606BF}" type="slidenum">
              <a:rPr lang="nl-NL" smtClean="0"/>
              <a:t>‹nr.›</a:t>
            </a:fld>
            <a:endParaRPr lang="nl-NL"/>
          </a:p>
        </p:txBody>
      </p:sp>
    </p:spTree>
    <p:extLst>
      <p:ext uri="{BB962C8B-B14F-4D97-AF65-F5344CB8AC3E}">
        <p14:creationId xmlns:p14="http://schemas.microsoft.com/office/powerpoint/2010/main" val="82242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DE14C-9E66-E052-7A05-BCDEA88137C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D0A33A8-6168-BB7D-04A7-A9FC766311C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24082A-82A1-FAF0-5410-0EA05400290B}"/>
              </a:ext>
            </a:extLst>
          </p:cNvPr>
          <p:cNvSpPr>
            <a:spLocks noGrp="1"/>
          </p:cNvSpPr>
          <p:nvPr>
            <p:ph type="dt" sz="half" idx="10"/>
          </p:nvPr>
        </p:nvSpPr>
        <p:spPr/>
        <p:txBody>
          <a:bodyPr/>
          <a:lstStyle/>
          <a:p>
            <a:fld id="{DAA65564-8191-4546-A28A-C695FB01C6B4}" type="datetimeFigureOut">
              <a:rPr lang="nl-NL" smtClean="0"/>
              <a:t>19-4-2024</a:t>
            </a:fld>
            <a:endParaRPr lang="nl-NL"/>
          </a:p>
        </p:txBody>
      </p:sp>
      <p:sp>
        <p:nvSpPr>
          <p:cNvPr id="5" name="Tijdelijke aanduiding voor voettekst 4">
            <a:extLst>
              <a:ext uri="{FF2B5EF4-FFF2-40B4-BE49-F238E27FC236}">
                <a16:creationId xmlns:a16="http://schemas.microsoft.com/office/drawing/2014/main" id="{A1DA4EE1-CFBE-0369-F815-D7F6319527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4B7A75F-0301-7E2B-BDC2-62D5545BBBAD}"/>
              </a:ext>
            </a:extLst>
          </p:cNvPr>
          <p:cNvSpPr>
            <a:spLocks noGrp="1"/>
          </p:cNvSpPr>
          <p:nvPr>
            <p:ph type="sldNum" sz="quarter" idx="12"/>
          </p:nvPr>
        </p:nvSpPr>
        <p:spPr/>
        <p:txBody>
          <a:bodyPr/>
          <a:lstStyle/>
          <a:p>
            <a:fld id="{FA1521FD-5E8F-48E7-AEA9-39F93FA606BF}" type="slidenum">
              <a:rPr lang="nl-NL" smtClean="0"/>
              <a:t>‹nr.›</a:t>
            </a:fld>
            <a:endParaRPr lang="nl-NL"/>
          </a:p>
        </p:txBody>
      </p:sp>
    </p:spTree>
    <p:extLst>
      <p:ext uri="{BB962C8B-B14F-4D97-AF65-F5344CB8AC3E}">
        <p14:creationId xmlns:p14="http://schemas.microsoft.com/office/powerpoint/2010/main" val="26720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2E75DA3-6258-B3DC-FF7A-574103590DB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A59E0C1-03C2-5E34-DF22-2432DEEB827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9D372A-0916-825D-CBAF-6A2303716BE2}"/>
              </a:ext>
            </a:extLst>
          </p:cNvPr>
          <p:cNvSpPr>
            <a:spLocks noGrp="1"/>
          </p:cNvSpPr>
          <p:nvPr>
            <p:ph type="dt" sz="half" idx="10"/>
          </p:nvPr>
        </p:nvSpPr>
        <p:spPr/>
        <p:txBody>
          <a:bodyPr/>
          <a:lstStyle/>
          <a:p>
            <a:fld id="{DAA65564-8191-4546-A28A-C695FB01C6B4}" type="datetimeFigureOut">
              <a:rPr lang="nl-NL" smtClean="0"/>
              <a:t>19-4-2024</a:t>
            </a:fld>
            <a:endParaRPr lang="nl-NL"/>
          </a:p>
        </p:txBody>
      </p:sp>
      <p:sp>
        <p:nvSpPr>
          <p:cNvPr id="5" name="Tijdelijke aanduiding voor voettekst 4">
            <a:extLst>
              <a:ext uri="{FF2B5EF4-FFF2-40B4-BE49-F238E27FC236}">
                <a16:creationId xmlns:a16="http://schemas.microsoft.com/office/drawing/2014/main" id="{CA5EE180-4ADC-710B-0F53-526B31EF16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2B2FA2-6A5E-9872-BC02-2A960EC8902F}"/>
              </a:ext>
            </a:extLst>
          </p:cNvPr>
          <p:cNvSpPr>
            <a:spLocks noGrp="1"/>
          </p:cNvSpPr>
          <p:nvPr>
            <p:ph type="sldNum" sz="quarter" idx="12"/>
          </p:nvPr>
        </p:nvSpPr>
        <p:spPr/>
        <p:txBody>
          <a:bodyPr/>
          <a:lstStyle/>
          <a:p>
            <a:fld id="{FA1521FD-5E8F-48E7-AEA9-39F93FA606BF}" type="slidenum">
              <a:rPr lang="nl-NL" smtClean="0"/>
              <a:t>‹nr.›</a:t>
            </a:fld>
            <a:endParaRPr lang="nl-NL"/>
          </a:p>
        </p:txBody>
      </p:sp>
    </p:spTree>
    <p:extLst>
      <p:ext uri="{BB962C8B-B14F-4D97-AF65-F5344CB8AC3E}">
        <p14:creationId xmlns:p14="http://schemas.microsoft.com/office/powerpoint/2010/main" val="198155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6BD2B-246A-9BDF-1782-2D80528F277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CDE835E-9444-6308-EE19-B2E2A7E71F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A82CA2C-6E9A-F71F-D4C0-773529E766B5}"/>
              </a:ext>
            </a:extLst>
          </p:cNvPr>
          <p:cNvSpPr>
            <a:spLocks noGrp="1"/>
          </p:cNvSpPr>
          <p:nvPr>
            <p:ph type="dt" sz="half" idx="10"/>
          </p:nvPr>
        </p:nvSpPr>
        <p:spPr/>
        <p:txBody>
          <a:bodyPr/>
          <a:lstStyle/>
          <a:p>
            <a:fld id="{DAA65564-8191-4546-A28A-C695FB01C6B4}" type="datetimeFigureOut">
              <a:rPr lang="nl-NL" smtClean="0"/>
              <a:t>19-4-2024</a:t>
            </a:fld>
            <a:endParaRPr lang="nl-NL"/>
          </a:p>
        </p:txBody>
      </p:sp>
      <p:sp>
        <p:nvSpPr>
          <p:cNvPr id="5" name="Tijdelijke aanduiding voor voettekst 4">
            <a:extLst>
              <a:ext uri="{FF2B5EF4-FFF2-40B4-BE49-F238E27FC236}">
                <a16:creationId xmlns:a16="http://schemas.microsoft.com/office/drawing/2014/main" id="{9D067331-D095-62AA-5EDA-F654D74506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168912-1131-8B35-8770-7F2C67911636}"/>
              </a:ext>
            </a:extLst>
          </p:cNvPr>
          <p:cNvSpPr>
            <a:spLocks noGrp="1"/>
          </p:cNvSpPr>
          <p:nvPr>
            <p:ph type="sldNum" sz="quarter" idx="12"/>
          </p:nvPr>
        </p:nvSpPr>
        <p:spPr/>
        <p:txBody>
          <a:bodyPr/>
          <a:lstStyle/>
          <a:p>
            <a:fld id="{FA1521FD-5E8F-48E7-AEA9-39F93FA606BF}" type="slidenum">
              <a:rPr lang="nl-NL" smtClean="0"/>
              <a:t>‹nr.›</a:t>
            </a:fld>
            <a:endParaRPr lang="nl-NL"/>
          </a:p>
        </p:txBody>
      </p:sp>
    </p:spTree>
    <p:extLst>
      <p:ext uri="{BB962C8B-B14F-4D97-AF65-F5344CB8AC3E}">
        <p14:creationId xmlns:p14="http://schemas.microsoft.com/office/powerpoint/2010/main" val="103695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0466F-0D51-130A-21AA-AF570CC2A5B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B482301-BDBF-FD57-5DCD-DC4904EF0C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E15E5C2-6C68-DA85-3744-1C9B19130536}"/>
              </a:ext>
            </a:extLst>
          </p:cNvPr>
          <p:cNvSpPr>
            <a:spLocks noGrp="1"/>
          </p:cNvSpPr>
          <p:nvPr>
            <p:ph type="dt" sz="half" idx="10"/>
          </p:nvPr>
        </p:nvSpPr>
        <p:spPr/>
        <p:txBody>
          <a:bodyPr/>
          <a:lstStyle/>
          <a:p>
            <a:fld id="{DAA65564-8191-4546-A28A-C695FB01C6B4}" type="datetimeFigureOut">
              <a:rPr lang="nl-NL" smtClean="0"/>
              <a:t>19-4-2024</a:t>
            </a:fld>
            <a:endParaRPr lang="nl-NL"/>
          </a:p>
        </p:txBody>
      </p:sp>
      <p:sp>
        <p:nvSpPr>
          <p:cNvPr id="5" name="Tijdelijke aanduiding voor voettekst 4">
            <a:extLst>
              <a:ext uri="{FF2B5EF4-FFF2-40B4-BE49-F238E27FC236}">
                <a16:creationId xmlns:a16="http://schemas.microsoft.com/office/drawing/2014/main" id="{F9228F20-4D91-9ED6-6840-FA343DAEA2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28CD08-FD8C-8050-25A9-C32A068BD784}"/>
              </a:ext>
            </a:extLst>
          </p:cNvPr>
          <p:cNvSpPr>
            <a:spLocks noGrp="1"/>
          </p:cNvSpPr>
          <p:nvPr>
            <p:ph type="sldNum" sz="quarter" idx="12"/>
          </p:nvPr>
        </p:nvSpPr>
        <p:spPr/>
        <p:txBody>
          <a:bodyPr/>
          <a:lstStyle/>
          <a:p>
            <a:fld id="{FA1521FD-5E8F-48E7-AEA9-39F93FA606BF}" type="slidenum">
              <a:rPr lang="nl-NL" smtClean="0"/>
              <a:t>‹nr.›</a:t>
            </a:fld>
            <a:endParaRPr lang="nl-NL"/>
          </a:p>
        </p:txBody>
      </p:sp>
    </p:spTree>
    <p:extLst>
      <p:ext uri="{BB962C8B-B14F-4D97-AF65-F5344CB8AC3E}">
        <p14:creationId xmlns:p14="http://schemas.microsoft.com/office/powerpoint/2010/main" val="216798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934BE-C1D3-8514-9C3C-A0B2A351CD4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3FC2A2A-3A49-2D08-4D71-B25573E5FE4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C9A76EA-75B0-D2CB-94D0-1DD1FB6A6F0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C78B27D-088C-2F5D-974E-DDDDE46DC840}"/>
              </a:ext>
            </a:extLst>
          </p:cNvPr>
          <p:cNvSpPr>
            <a:spLocks noGrp="1"/>
          </p:cNvSpPr>
          <p:nvPr>
            <p:ph type="dt" sz="half" idx="10"/>
          </p:nvPr>
        </p:nvSpPr>
        <p:spPr/>
        <p:txBody>
          <a:bodyPr/>
          <a:lstStyle/>
          <a:p>
            <a:fld id="{DAA65564-8191-4546-A28A-C695FB01C6B4}" type="datetimeFigureOut">
              <a:rPr lang="nl-NL" smtClean="0"/>
              <a:t>19-4-2024</a:t>
            </a:fld>
            <a:endParaRPr lang="nl-NL"/>
          </a:p>
        </p:txBody>
      </p:sp>
      <p:sp>
        <p:nvSpPr>
          <p:cNvPr id="6" name="Tijdelijke aanduiding voor voettekst 5">
            <a:extLst>
              <a:ext uri="{FF2B5EF4-FFF2-40B4-BE49-F238E27FC236}">
                <a16:creationId xmlns:a16="http://schemas.microsoft.com/office/drawing/2014/main" id="{FAFC07A6-77D2-7258-663B-EAB6C256D72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748D41-44FF-B5DC-D00A-9DFCFC7E031D}"/>
              </a:ext>
            </a:extLst>
          </p:cNvPr>
          <p:cNvSpPr>
            <a:spLocks noGrp="1"/>
          </p:cNvSpPr>
          <p:nvPr>
            <p:ph type="sldNum" sz="quarter" idx="12"/>
          </p:nvPr>
        </p:nvSpPr>
        <p:spPr/>
        <p:txBody>
          <a:bodyPr/>
          <a:lstStyle/>
          <a:p>
            <a:fld id="{FA1521FD-5E8F-48E7-AEA9-39F93FA606BF}" type="slidenum">
              <a:rPr lang="nl-NL" smtClean="0"/>
              <a:t>‹nr.›</a:t>
            </a:fld>
            <a:endParaRPr lang="nl-NL"/>
          </a:p>
        </p:txBody>
      </p:sp>
    </p:spTree>
    <p:extLst>
      <p:ext uri="{BB962C8B-B14F-4D97-AF65-F5344CB8AC3E}">
        <p14:creationId xmlns:p14="http://schemas.microsoft.com/office/powerpoint/2010/main" val="127885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4412D-8617-5556-F5A5-9C32BE921A2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0A73162-8505-5760-A03F-930ABC0060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D64849C-CE9F-7349-2CE5-25DE106E777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D4319FF-7116-9F1D-31C7-20F9703FA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7C369BB-6B08-C7F4-CF8F-9F6BEB1B8F7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F5C4E8-CA94-3D57-88C5-747B03C9388C}"/>
              </a:ext>
            </a:extLst>
          </p:cNvPr>
          <p:cNvSpPr>
            <a:spLocks noGrp="1"/>
          </p:cNvSpPr>
          <p:nvPr>
            <p:ph type="dt" sz="half" idx="10"/>
          </p:nvPr>
        </p:nvSpPr>
        <p:spPr/>
        <p:txBody>
          <a:bodyPr/>
          <a:lstStyle/>
          <a:p>
            <a:fld id="{DAA65564-8191-4546-A28A-C695FB01C6B4}" type="datetimeFigureOut">
              <a:rPr lang="nl-NL" smtClean="0"/>
              <a:t>19-4-2024</a:t>
            </a:fld>
            <a:endParaRPr lang="nl-NL"/>
          </a:p>
        </p:txBody>
      </p:sp>
      <p:sp>
        <p:nvSpPr>
          <p:cNvPr id="8" name="Tijdelijke aanduiding voor voettekst 7">
            <a:extLst>
              <a:ext uri="{FF2B5EF4-FFF2-40B4-BE49-F238E27FC236}">
                <a16:creationId xmlns:a16="http://schemas.microsoft.com/office/drawing/2014/main" id="{7ADFE4FB-02E4-B9C0-7846-CA3E83CE4D3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DE5D34A-CB07-8163-2DD1-D4B69FA36A3A}"/>
              </a:ext>
            </a:extLst>
          </p:cNvPr>
          <p:cNvSpPr>
            <a:spLocks noGrp="1"/>
          </p:cNvSpPr>
          <p:nvPr>
            <p:ph type="sldNum" sz="quarter" idx="12"/>
          </p:nvPr>
        </p:nvSpPr>
        <p:spPr/>
        <p:txBody>
          <a:bodyPr/>
          <a:lstStyle/>
          <a:p>
            <a:fld id="{FA1521FD-5E8F-48E7-AEA9-39F93FA606BF}" type="slidenum">
              <a:rPr lang="nl-NL" smtClean="0"/>
              <a:t>‹nr.›</a:t>
            </a:fld>
            <a:endParaRPr lang="nl-NL"/>
          </a:p>
        </p:txBody>
      </p:sp>
    </p:spTree>
    <p:extLst>
      <p:ext uri="{BB962C8B-B14F-4D97-AF65-F5344CB8AC3E}">
        <p14:creationId xmlns:p14="http://schemas.microsoft.com/office/powerpoint/2010/main" val="278388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3F72AF-4C55-06C3-1165-0E89699354E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6F12AE1-9ED4-8754-F178-EFDE0430F743}"/>
              </a:ext>
            </a:extLst>
          </p:cNvPr>
          <p:cNvSpPr>
            <a:spLocks noGrp="1"/>
          </p:cNvSpPr>
          <p:nvPr>
            <p:ph type="dt" sz="half" idx="10"/>
          </p:nvPr>
        </p:nvSpPr>
        <p:spPr/>
        <p:txBody>
          <a:bodyPr/>
          <a:lstStyle/>
          <a:p>
            <a:fld id="{DAA65564-8191-4546-A28A-C695FB01C6B4}" type="datetimeFigureOut">
              <a:rPr lang="nl-NL" smtClean="0"/>
              <a:t>19-4-2024</a:t>
            </a:fld>
            <a:endParaRPr lang="nl-NL"/>
          </a:p>
        </p:txBody>
      </p:sp>
      <p:sp>
        <p:nvSpPr>
          <p:cNvPr id="4" name="Tijdelijke aanduiding voor voettekst 3">
            <a:extLst>
              <a:ext uri="{FF2B5EF4-FFF2-40B4-BE49-F238E27FC236}">
                <a16:creationId xmlns:a16="http://schemas.microsoft.com/office/drawing/2014/main" id="{54C43DDB-42E7-89D3-B162-631777100C9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4645974-236C-50C2-26EC-7177057CB4AE}"/>
              </a:ext>
            </a:extLst>
          </p:cNvPr>
          <p:cNvSpPr>
            <a:spLocks noGrp="1"/>
          </p:cNvSpPr>
          <p:nvPr>
            <p:ph type="sldNum" sz="quarter" idx="12"/>
          </p:nvPr>
        </p:nvSpPr>
        <p:spPr/>
        <p:txBody>
          <a:bodyPr/>
          <a:lstStyle/>
          <a:p>
            <a:fld id="{FA1521FD-5E8F-48E7-AEA9-39F93FA606BF}" type="slidenum">
              <a:rPr lang="nl-NL" smtClean="0"/>
              <a:t>‹nr.›</a:t>
            </a:fld>
            <a:endParaRPr lang="nl-NL"/>
          </a:p>
        </p:txBody>
      </p:sp>
    </p:spTree>
    <p:extLst>
      <p:ext uri="{BB962C8B-B14F-4D97-AF65-F5344CB8AC3E}">
        <p14:creationId xmlns:p14="http://schemas.microsoft.com/office/powerpoint/2010/main" val="239250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680B763-212A-180F-3B5E-083E519D7ACD}"/>
              </a:ext>
            </a:extLst>
          </p:cNvPr>
          <p:cNvSpPr>
            <a:spLocks noGrp="1"/>
          </p:cNvSpPr>
          <p:nvPr>
            <p:ph type="dt" sz="half" idx="10"/>
          </p:nvPr>
        </p:nvSpPr>
        <p:spPr/>
        <p:txBody>
          <a:bodyPr/>
          <a:lstStyle/>
          <a:p>
            <a:fld id="{DAA65564-8191-4546-A28A-C695FB01C6B4}" type="datetimeFigureOut">
              <a:rPr lang="nl-NL" smtClean="0"/>
              <a:t>19-4-2024</a:t>
            </a:fld>
            <a:endParaRPr lang="nl-NL"/>
          </a:p>
        </p:txBody>
      </p:sp>
      <p:sp>
        <p:nvSpPr>
          <p:cNvPr id="3" name="Tijdelijke aanduiding voor voettekst 2">
            <a:extLst>
              <a:ext uri="{FF2B5EF4-FFF2-40B4-BE49-F238E27FC236}">
                <a16:creationId xmlns:a16="http://schemas.microsoft.com/office/drawing/2014/main" id="{E9A8DA4C-E02A-633B-AA7C-51FF42FA4D1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5EEB371-B23D-36DE-1B85-E67F1BCAB174}"/>
              </a:ext>
            </a:extLst>
          </p:cNvPr>
          <p:cNvSpPr>
            <a:spLocks noGrp="1"/>
          </p:cNvSpPr>
          <p:nvPr>
            <p:ph type="sldNum" sz="quarter" idx="12"/>
          </p:nvPr>
        </p:nvSpPr>
        <p:spPr/>
        <p:txBody>
          <a:bodyPr/>
          <a:lstStyle/>
          <a:p>
            <a:fld id="{FA1521FD-5E8F-48E7-AEA9-39F93FA606BF}" type="slidenum">
              <a:rPr lang="nl-NL" smtClean="0"/>
              <a:t>‹nr.›</a:t>
            </a:fld>
            <a:endParaRPr lang="nl-NL"/>
          </a:p>
        </p:txBody>
      </p:sp>
    </p:spTree>
    <p:extLst>
      <p:ext uri="{BB962C8B-B14F-4D97-AF65-F5344CB8AC3E}">
        <p14:creationId xmlns:p14="http://schemas.microsoft.com/office/powerpoint/2010/main" val="79022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F0277-274E-A62B-3095-2EA955E0065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AC74017-98B5-8527-40B1-86E8028F20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DC6E6E4-32B1-58B3-D58B-E80D9595E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A45AFDA-65E5-35F3-F7A4-31B62833FE88}"/>
              </a:ext>
            </a:extLst>
          </p:cNvPr>
          <p:cNvSpPr>
            <a:spLocks noGrp="1"/>
          </p:cNvSpPr>
          <p:nvPr>
            <p:ph type="dt" sz="half" idx="10"/>
          </p:nvPr>
        </p:nvSpPr>
        <p:spPr/>
        <p:txBody>
          <a:bodyPr/>
          <a:lstStyle/>
          <a:p>
            <a:fld id="{DAA65564-8191-4546-A28A-C695FB01C6B4}" type="datetimeFigureOut">
              <a:rPr lang="nl-NL" smtClean="0"/>
              <a:t>19-4-2024</a:t>
            </a:fld>
            <a:endParaRPr lang="nl-NL"/>
          </a:p>
        </p:txBody>
      </p:sp>
      <p:sp>
        <p:nvSpPr>
          <p:cNvPr id="6" name="Tijdelijke aanduiding voor voettekst 5">
            <a:extLst>
              <a:ext uri="{FF2B5EF4-FFF2-40B4-BE49-F238E27FC236}">
                <a16:creationId xmlns:a16="http://schemas.microsoft.com/office/drawing/2014/main" id="{1FB23A18-5039-A4CB-0EFC-5F4E5E4DB3B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9AE06B-6983-51FA-0200-AD0AE2732CEA}"/>
              </a:ext>
            </a:extLst>
          </p:cNvPr>
          <p:cNvSpPr>
            <a:spLocks noGrp="1"/>
          </p:cNvSpPr>
          <p:nvPr>
            <p:ph type="sldNum" sz="quarter" idx="12"/>
          </p:nvPr>
        </p:nvSpPr>
        <p:spPr/>
        <p:txBody>
          <a:bodyPr/>
          <a:lstStyle/>
          <a:p>
            <a:fld id="{FA1521FD-5E8F-48E7-AEA9-39F93FA606BF}" type="slidenum">
              <a:rPr lang="nl-NL" smtClean="0"/>
              <a:t>‹nr.›</a:t>
            </a:fld>
            <a:endParaRPr lang="nl-NL"/>
          </a:p>
        </p:txBody>
      </p:sp>
    </p:spTree>
    <p:extLst>
      <p:ext uri="{BB962C8B-B14F-4D97-AF65-F5344CB8AC3E}">
        <p14:creationId xmlns:p14="http://schemas.microsoft.com/office/powerpoint/2010/main" val="264403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A79CB-C1EA-F990-928E-AB2C691A67F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C330DC8-BBD3-AFCF-7020-ECB8B4640F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C6A8899-FD31-B4C4-946B-4C80F3024F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98282FC-93DF-ED16-56C4-1CA7C2867F59}"/>
              </a:ext>
            </a:extLst>
          </p:cNvPr>
          <p:cNvSpPr>
            <a:spLocks noGrp="1"/>
          </p:cNvSpPr>
          <p:nvPr>
            <p:ph type="dt" sz="half" idx="10"/>
          </p:nvPr>
        </p:nvSpPr>
        <p:spPr/>
        <p:txBody>
          <a:bodyPr/>
          <a:lstStyle/>
          <a:p>
            <a:fld id="{DAA65564-8191-4546-A28A-C695FB01C6B4}" type="datetimeFigureOut">
              <a:rPr lang="nl-NL" smtClean="0"/>
              <a:t>19-4-2024</a:t>
            </a:fld>
            <a:endParaRPr lang="nl-NL"/>
          </a:p>
        </p:txBody>
      </p:sp>
      <p:sp>
        <p:nvSpPr>
          <p:cNvPr id="6" name="Tijdelijke aanduiding voor voettekst 5">
            <a:extLst>
              <a:ext uri="{FF2B5EF4-FFF2-40B4-BE49-F238E27FC236}">
                <a16:creationId xmlns:a16="http://schemas.microsoft.com/office/drawing/2014/main" id="{C619F45C-8FD7-CE46-B685-BEEB7E93BC5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266CB9-F5DF-FDE0-F004-32CC8E9FFD67}"/>
              </a:ext>
            </a:extLst>
          </p:cNvPr>
          <p:cNvSpPr>
            <a:spLocks noGrp="1"/>
          </p:cNvSpPr>
          <p:nvPr>
            <p:ph type="sldNum" sz="quarter" idx="12"/>
          </p:nvPr>
        </p:nvSpPr>
        <p:spPr/>
        <p:txBody>
          <a:bodyPr/>
          <a:lstStyle/>
          <a:p>
            <a:fld id="{FA1521FD-5E8F-48E7-AEA9-39F93FA606BF}" type="slidenum">
              <a:rPr lang="nl-NL" smtClean="0"/>
              <a:t>‹nr.›</a:t>
            </a:fld>
            <a:endParaRPr lang="nl-NL"/>
          </a:p>
        </p:txBody>
      </p:sp>
    </p:spTree>
    <p:extLst>
      <p:ext uri="{BB962C8B-B14F-4D97-AF65-F5344CB8AC3E}">
        <p14:creationId xmlns:p14="http://schemas.microsoft.com/office/powerpoint/2010/main" val="127378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11D83AF-F0CD-31F2-1547-AFA45CDE2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6EE5948-CE39-E6E3-1D53-4375F77FB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580FA0-AFDA-F585-6AE8-5D9DD52CA1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65564-8191-4546-A28A-C695FB01C6B4}" type="datetimeFigureOut">
              <a:rPr lang="nl-NL" smtClean="0"/>
              <a:t>19-4-2024</a:t>
            </a:fld>
            <a:endParaRPr lang="nl-NL"/>
          </a:p>
        </p:txBody>
      </p:sp>
      <p:sp>
        <p:nvSpPr>
          <p:cNvPr id="5" name="Tijdelijke aanduiding voor voettekst 4">
            <a:extLst>
              <a:ext uri="{FF2B5EF4-FFF2-40B4-BE49-F238E27FC236}">
                <a16:creationId xmlns:a16="http://schemas.microsoft.com/office/drawing/2014/main" id="{BC7F87B0-CC8C-DE82-9033-A779DA21EF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D67FE77-C612-EE08-A76C-9B540AAB7E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521FD-5E8F-48E7-AEA9-39F93FA606BF}" type="slidenum">
              <a:rPr lang="nl-NL" smtClean="0"/>
              <a:t>‹nr.›</a:t>
            </a:fld>
            <a:endParaRPr lang="nl-NL"/>
          </a:p>
        </p:txBody>
      </p:sp>
    </p:spTree>
    <p:extLst>
      <p:ext uri="{BB962C8B-B14F-4D97-AF65-F5344CB8AC3E}">
        <p14:creationId xmlns:p14="http://schemas.microsoft.com/office/powerpoint/2010/main" val="1395378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ationaalarchief.nl/archiveren/kennisbank/handreiking-archiveren-by-desig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amsterdam.nl/stadsarchief/nieuws/vergeet-ons-ni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zeeuwsarchief.nl/over-ons/duurzaamhei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vvbad.be/meta/artikels#author=Geert%20Leloup&amp;category=&amp;yea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vng.nl/publicaties/handreiking-strategisch-informatie-overleg-decentrale-overheden-si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ationaalarchief.nl/archiveren/nieuws/wetsvoorstel-voor-ontheffing-om-archieven-over-te-brengen" TargetMode="External"/><Relationship Id="rId2" Type="http://schemas.openxmlformats.org/officeDocument/2006/relationships/hyperlink" Target="http://www.nationaalarchief.nl/archiveren/kennisbank/ontwikkeling-en-beheer-van-kennisproduct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S7EnA6zoy2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4DF8E9-697A-2F31-D788-8EE747005278}"/>
              </a:ext>
            </a:extLst>
          </p:cNvPr>
          <p:cNvSpPr>
            <a:spLocks noGrp="1"/>
          </p:cNvSpPr>
          <p:nvPr>
            <p:ph type="ctrTitle"/>
          </p:nvPr>
        </p:nvSpPr>
        <p:spPr/>
        <p:txBody>
          <a:bodyPr>
            <a:normAutofit fontScale="90000"/>
          </a:bodyPr>
          <a:lstStyle/>
          <a:p>
            <a:r>
              <a:rPr lang="nl-NL" dirty="0"/>
              <a:t> Hey Siri, wat zijn belangrijke ontwikkelingen in de archief- en informatiesector?</a:t>
            </a:r>
          </a:p>
        </p:txBody>
      </p:sp>
      <p:sp>
        <p:nvSpPr>
          <p:cNvPr id="3" name="Ondertitel 2">
            <a:extLst>
              <a:ext uri="{FF2B5EF4-FFF2-40B4-BE49-F238E27FC236}">
                <a16:creationId xmlns:a16="http://schemas.microsoft.com/office/drawing/2014/main" id="{50DF8CBB-FE6D-0CAF-FC4A-E08BED4F33EC}"/>
              </a:ext>
            </a:extLst>
          </p:cNvPr>
          <p:cNvSpPr>
            <a:spLocks noGrp="1"/>
          </p:cNvSpPr>
          <p:nvPr>
            <p:ph type="subTitle" idx="1"/>
          </p:nvPr>
        </p:nvSpPr>
        <p:spPr>
          <a:xfrm>
            <a:off x="1524000" y="4012683"/>
            <a:ext cx="9657347" cy="1171298"/>
          </a:xfrm>
        </p:spPr>
        <p:txBody>
          <a:bodyPr/>
          <a:lstStyle/>
          <a:p>
            <a:r>
              <a:rPr lang="nl-NL" dirty="0"/>
              <a:t>Geert Leloup</a:t>
            </a:r>
          </a:p>
        </p:txBody>
      </p:sp>
      <p:sp>
        <p:nvSpPr>
          <p:cNvPr id="4" name="Ondertitel 2">
            <a:extLst>
              <a:ext uri="{FF2B5EF4-FFF2-40B4-BE49-F238E27FC236}">
                <a16:creationId xmlns:a16="http://schemas.microsoft.com/office/drawing/2014/main" id="{F8588110-80EB-0258-FD74-A121CF3E59BA}"/>
              </a:ext>
            </a:extLst>
          </p:cNvPr>
          <p:cNvSpPr txBox="1">
            <a:spLocks/>
          </p:cNvSpPr>
          <p:nvPr/>
        </p:nvSpPr>
        <p:spPr>
          <a:xfrm>
            <a:off x="123037" y="5734602"/>
            <a:ext cx="9657347" cy="11712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dirty="0"/>
              <a:t>FAAD-studiedag: Organisatieveranderingen</a:t>
            </a:r>
            <a:br>
              <a:rPr lang="nl-NL" dirty="0"/>
            </a:br>
            <a:r>
              <a:rPr lang="nl-NL" dirty="0"/>
              <a:t>Gent, 22 april 2024 </a:t>
            </a:r>
          </a:p>
        </p:txBody>
      </p:sp>
    </p:spTree>
    <p:extLst>
      <p:ext uri="{BB962C8B-B14F-4D97-AF65-F5344CB8AC3E}">
        <p14:creationId xmlns:p14="http://schemas.microsoft.com/office/powerpoint/2010/main" val="2701526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97AF2-2568-A584-D79B-B168FD8CD9DF}"/>
              </a:ext>
            </a:extLst>
          </p:cNvPr>
          <p:cNvSpPr>
            <a:spLocks noGrp="1"/>
          </p:cNvSpPr>
          <p:nvPr>
            <p:ph type="title"/>
          </p:nvPr>
        </p:nvSpPr>
        <p:spPr/>
        <p:txBody>
          <a:bodyPr/>
          <a:lstStyle/>
          <a:p>
            <a:r>
              <a:rPr lang="nl-NL" dirty="0"/>
              <a:t>Archivering by design - thema</a:t>
            </a:r>
          </a:p>
        </p:txBody>
      </p:sp>
      <p:sp>
        <p:nvSpPr>
          <p:cNvPr id="3" name="Tijdelijke aanduiding voor inhoud 2">
            <a:extLst>
              <a:ext uri="{FF2B5EF4-FFF2-40B4-BE49-F238E27FC236}">
                <a16:creationId xmlns:a16="http://schemas.microsoft.com/office/drawing/2014/main" id="{AC9758EE-D5D7-28B5-EEE4-BFA7A0ACC721}"/>
              </a:ext>
            </a:extLst>
          </p:cNvPr>
          <p:cNvSpPr>
            <a:spLocks noGrp="1"/>
          </p:cNvSpPr>
          <p:nvPr>
            <p:ph idx="1"/>
          </p:nvPr>
        </p:nvSpPr>
        <p:spPr>
          <a:xfrm>
            <a:off x="838200" y="1825625"/>
            <a:ext cx="6316579" cy="4351338"/>
          </a:xfrm>
        </p:spPr>
        <p:txBody>
          <a:bodyPr>
            <a:normAutofit lnSpcReduction="10000"/>
          </a:bodyPr>
          <a:lstStyle/>
          <a:p>
            <a:r>
              <a:rPr lang="nl-NL" dirty="0"/>
              <a:t>Tijdens het ontwerpen, kopen, bouwen, inrichten of aanpassen van informatiesystemen, worden passende maatregelen geïmplementeerd waardoor de informatie in het systeem duurzaam toegankelijk blijft.</a:t>
            </a:r>
          </a:p>
          <a:p>
            <a:pPr lvl="1"/>
            <a:r>
              <a:rPr lang="nl-NL" dirty="0"/>
              <a:t>Casus: </a:t>
            </a:r>
            <a:r>
              <a:rPr lang="nl-NL" dirty="0" err="1"/>
              <a:t>AbD</a:t>
            </a:r>
            <a:r>
              <a:rPr lang="nl-NL" dirty="0"/>
              <a:t>-scan</a:t>
            </a:r>
          </a:p>
          <a:p>
            <a:r>
              <a:rPr lang="nl-NL" dirty="0"/>
              <a:t>Literatuur: ROLAN G. e.a., ‘</a:t>
            </a:r>
            <a:r>
              <a:rPr lang="en-US" dirty="0"/>
              <a:t>More human than human? Artificial intelligence in the archive</a:t>
            </a:r>
            <a:r>
              <a:rPr lang="nl-NL" dirty="0"/>
              <a:t>’, in: </a:t>
            </a:r>
            <a:r>
              <a:rPr lang="en-US" i="1" dirty="0"/>
              <a:t>Archives and Manuscripts</a:t>
            </a:r>
            <a:r>
              <a:rPr lang="nl-NL" dirty="0"/>
              <a:t>, 47 (2), p. 1-25.</a:t>
            </a:r>
          </a:p>
          <a:p>
            <a:endParaRPr lang="nl-NL" dirty="0"/>
          </a:p>
        </p:txBody>
      </p:sp>
      <p:pic>
        <p:nvPicPr>
          <p:cNvPr id="4" name="Afbeelding 3">
            <a:extLst>
              <a:ext uri="{FF2B5EF4-FFF2-40B4-BE49-F238E27FC236}">
                <a16:creationId xmlns:a16="http://schemas.microsoft.com/office/drawing/2014/main" id="{B8CB4068-A142-A9B4-442E-2014F1F47016}"/>
              </a:ext>
            </a:extLst>
          </p:cNvPr>
          <p:cNvPicPr>
            <a:picLocks noChangeAspect="1"/>
          </p:cNvPicPr>
          <p:nvPr/>
        </p:nvPicPr>
        <p:blipFill>
          <a:blip r:embed="rId2"/>
          <a:stretch>
            <a:fillRect/>
          </a:stretch>
        </p:blipFill>
        <p:spPr>
          <a:xfrm>
            <a:off x="7653292" y="1224130"/>
            <a:ext cx="4022606" cy="4952833"/>
          </a:xfrm>
          <a:prstGeom prst="rect">
            <a:avLst/>
          </a:prstGeom>
        </p:spPr>
      </p:pic>
    </p:spTree>
    <p:extLst>
      <p:ext uri="{BB962C8B-B14F-4D97-AF65-F5344CB8AC3E}">
        <p14:creationId xmlns:p14="http://schemas.microsoft.com/office/powerpoint/2010/main" val="334706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A48EB-7A1E-AF0A-B6CA-8CE475B46F77}"/>
              </a:ext>
            </a:extLst>
          </p:cNvPr>
          <p:cNvSpPr>
            <a:spLocks noGrp="1"/>
          </p:cNvSpPr>
          <p:nvPr>
            <p:ph type="title"/>
          </p:nvPr>
        </p:nvSpPr>
        <p:spPr/>
        <p:txBody>
          <a:bodyPr/>
          <a:lstStyle/>
          <a:p>
            <a:r>
              <a:rPr lang="nl-NL" dirty="0"/>
              <a:t>Archivering by design - organisatie</a:t>
            </a:r>
          </a:p>
        </p:txBody>
      </p:sp>
      <p:sp>
        <p:nvSpPr>
          <p:cNvPr id="3" name="Tijdelijke aanduiding voor inhoud 2">
            <a:extLst>
              <a:ext uri="{FF2B5EF4-FFF2-40B4-BE49-F238E27FC236}">
                <a16:creationId xmlns:a16="http://schemas.microsoft.com/office/drawing/2014/main" id="{35DA06FB-0B4C-AECD-E2A5-5CDD9AFB4D90}"/>
              </a:ext>
            </a:extLst>
          </p:cNvPr>
          <p:cNvSpPr>
            <a:spLocks noGrp="1"/>
          </p:cNvSpPr>
          <p:nvPr>
            <p:ph idx="1"/>
          </p:nvPr>
        </p:nvSpPr>
        <p:spPr>
          <a:xfrm>
            <a:off x="838201" y="1825625"/>
            <a:ext cx="5076038" cy="4351338"/>
          </a:xfrm>
        </p:spPr>
        <p:txBody>
          <a:bodyPr>
            <a:normAutofit fontScale="92500" lnSpcReduction="20000"/>
          </a:bodyPr>
          <a:lstStyle/>
          <a:p>
            <a:r>
              <a:rPr lang="nl-NL" dirty="0"/>
              <a:t>Gemeente Amsterdam</a:t>
            </a:r>
          </a:p>
          <a:p>
            <a:pPr lvl="1"/>
            <a:r>
              <a:rPr lang="nl-NL" dirty="0"/>
              <a:t>Reorganisatie 2015</a:t>
            </a:r>
          </a:p>
          <a:p>
            <a:pPr lvl="2"/>
            <a:r>
              <a:rPr lang="nl-NL" dirty="0"/>
              <a:t>Accountteams</a:t>
            </a:r>
          </a:p>
          <a:p>
            <a:pPr lvl="2"/>
            <a:r>
              <a:rPr lang="nl-NL" dirty="0"/>
              <a:t>Informatiemanager</a:t>
            </a:r>
          </a:p>
          <a:p>
            <a:pPr lvl="1"/>
            <a:r>
              <a:rPr lang="nl-NL" dirty="0"/>
              <a:t>Leerpunten</a:t>
            </a:r>
          </a:p>
          <a:p>
            <a:pPr lvl="2"/>
            <a:r>
              <a:rPr lang="nl-NL" dirty="0"/>
              <a:t>Creëer één aanspreekpunt</a:t>
            </a:r>
          </a:p>
          <a:p>
            <a:pPr lvl="2"/>
            <a:r>
              <a:rPr lang="nl-NL" dirty="0"/>
              <a:t>Versterk elkaar</a:t>
            </a:r>
          </a:p>
          <a:p>
            <a:pPr lvl="2"/>
            <a:r>
              <a:rPr lang="nl-NL" dirty="0"/>
              <a:t>Ontwikkel kennis en een instrumentarium</a:t>
            </a:r>
          </a:p>
          <a:p>
            <a:pPr lvl="2"/>
            <a:r>
              <a:rPr lang="en-US" dirty="0"/>
              <a:t>Choose your battles</a:t>
            </a:r>
          </a:p>
          <a:p>
            <a:pPr lvl="2"/>
            <a:endParaRPr lang="en-US" dirty="0"/>
          </a:p>
          <a:p>
            <a:pPr marL="0" indent="0">
              <a:buNone/>
            </a:pPr>
            <a:r>
              <a:rPr lang="nl-NL" dirty="0"/>
              <a:t>Meer weten?</a:t>
            </a:r>
            <a:r>
              <a:rPr lang="en-US" dirty="0"/>
              <a:t> </a:t>
            </a:r>
            <a:r>
              <a:rPr lang="en-US" dirty="0">
                <a:hlinkClick r:id="rId2"/>
              </a:rPr>
              <a:t>www.nationaalarchief.nl/archiveren/kennisbank/handreiking-archiveren-by-design</a:t>
            </a:r>
            <a:r>
              <a:rPr lang="en-US" dirty="0"/>
              <a:t> </a:t>
            </a:r>
          </a:p>
        </p:txBody>
      </p:sp>
      <p:pic>
        <p:nvPicPr>
          <p:cNvPr id="4" name="Afbeelding 3">
            <a:extLst>
              <a:ext uri="{FF2B5EF4-FFF2-40B4-BE49-F238E27FC236}">
                <a16:creationId xmlns:a16="http://schemas.microsoft.com/office/drawing/2014/main" id="{25F0DD63-B6B2-C790-5BAF-C83995605234}"/>
              </a:ext>
            </a:extLst>
          </p:cNvPr>
          <p:cNvPicPr>
            <a:picLocks noChangeAspect="1"/>
          </p:cNvPicPr>
          <p:nvPr/>
        </p:nvPicPr>
        <p:blipFill>
          <a:blip r:embed="rId3"/>
          <a:stretch>
            <a:fillRect/>
          </a:stretch>
        </p:blipFill>
        <p:spPr>
          <a:xfrm>
            <a:off x="6277763" y="1581462"/>
            <a:ext cx="5736095" cy="4839663"/>
          </a:xfrm>
          <a:prstGeom prst="rect">
            <a:avLst/>
          </a:prstGeom>
        </p:spPr>
      </p:pic>
    </p:spTree>
    <p:extLst>
      <p:ext uri="{BB962C8B-B14F-4D97-AF65-F5344CB8AC3E}">
        <p14:creationId xmlns:p14="http://schemas.microsoft.com/office/powerpoint/2010/main" val="202573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77B4B-A4E2-A520-B55B-EBFB5C055232}"/>
              </a:ext>
            </a:extLst>
          </p:cNvPr>
          <p:cNvSpPr>
            <a:spLocks noGrp="1"/>
          </p:cNvSpPr>
          <p:nvPr>
            <p:ph type="title"/>
          </p:nvPr>
        </p:nvSpPr>
        <p:spPr/>
        <p:txBody>
          <a:bodyPr/>
          <a:lstStyle/>
          <a:p>
            <a:r>
              <a:rPr lang="nl-NL" dirty="0"/>
              <a:t>Inclusie en dekolonisatie - thema</a:t>
            </a:r>
          </a:p>
        </p:txBody>
      </p:sp>
      <p:sp>
        <p:nvSpPr>
          <p:cNvPr id="3" name="Tijdelijke aanduiding voor inhoud 2">
            <a:extLst>
              <a:ext uri="{FF2B5EF4-FFF2-40B4-BE49-F238E27FC236}">
                <a16:creationId xmlns:a16="http://schemas.microsoft.com/office/drawing/2014/main" id="{0E1A1376-F805-CC14-E15A-B3644E19634B}"/>
              </a:ext>
            </a:extLst>
          </p:cNvPr>
          <p:cNvSpPr>
            <a:spLocks noGrp="1"/>
          </p:cNvSpPr>
          <p:nvPr>
            <p:ph idx="1"/>
          </p:nvPr>
        </p:nvSpPr>
        <p:spPr>
          <a:xfrm>
            <a:off x="838200" y="1825625"/>
            <a:ext cx="5370999" cy="4351338"/>
          </a:xfrm>
        </p:spPr>
        <p:txBody>
          <a:bodyPr/>
          <a:lstStyle/>
          <a:p>
            <a:r>
              <a:rPr lang="nl-NL" dirty="0"/>
              <a:t>Doorbreken uitsluiting</a:t>
            </a:r>
          </a:p>
          <a:p>
            <a:pPr lvl="1"/>
            <a:r>
              <a:rPr lang="nl-NL" dirty="0"/>
              <a:t>Casus: Beschrijvingen</a:t>
            </a:r>
          </a:p>
          <a:p>
            <a:r>
              <a:rPr lang="nl-NL" dirty="0"/>
              <a:t>Literatuur:  WAREHAM E., ‘</a:t>
            </a:r>
            <a:r>
              <a:rPr lang="en-US" dirty="0"/>
              <a:t>Our Own Identity, Our Own Taonga, Our Own Self Coming Back’: Indigenous Voices in New Zealand Record-Keeping’, </a:t>
            </a:r>
            <a:r>
              <a:rPr lang="nl-NL" dirty="0"/>
              <a:t>in: </a:t>
            </a:r>
            <a:r>
              <a:rPr lang="nl-NL" i="1" dirty="0" err="1"/>
              <a:t>Archivaria</a:t>
            </a:r>
            <a:r>
              <a:rPr lang="nl-NL" dirty="0"/>
              <a:t>, 2001, 52 (November), p. 26-46.</a:t>
            </a:r>
          </a:p>
          <a:p>
            <a:endParaRPr lang="nl-NL" dirty="0"/>
          </a:p>
        </p:txBody>
      </p:sp>
      <p:sp>
        <p:nvSpPr>
          <p:cNvPr id="4" name="Tekstvak 3">
            <a:extLst>
              <a:ext uri="{FF2B5EF4-FFF2-40B4-BE49-F238E27FC236}">
                <a16:creationId xmlns:a16="http://schemas.microsoft.com/office/drawing/2014/main" id="{31A90E23-D9DC-8F6F-1722-118373E5F57D}"/>
              </a:ext>
            </a:extLst>
          </p:cNvPr>
          <p:cNvSpPr txBox="1"/>
          <p:nvPr/>
        </p:nvSpPr>
        <p:spPr>
          <a:xfrm>
            <a:off x="6673516" y="1598712"/>
            <a:ext cx="5370999" cy="4801314"/>
          </a:xfrm>
          <a:prstGeom prst="rect">
            <a:avLst/>
          </a:prstGeom>
          <a:noFill/>
        </p:spPr>
        <p:txBody>
          <a:bodyPr wrap="square">
            <a:spAutoFit/>
          </a:bodyPr>
          <a:lstStyle/>
          <a:p>
            <a:r>
              <a:rPr lang="nl-NL" i="1" dirty="0"/>
              <a:t>Het is niet nodig terug te komen op de rol die Harold d'Aspremont Lynden speelde in de "Lumumba-affaire". Raadpleeg daarvoor eerst het verslag van de groep deskundigen die door de parlementaire onderzoekscommissie is aangesteld om de precieze omstandigheden van de dood van </a:t>
            </a:r>
            <a:r>
              <a:rPr lang="nl-NL" i="1" dirty="0" err="1"/>
              <a:t>Patrice</a:t>
            </a:r>
            <a:r>
              <a:rPr lang="nl-NL" i="1" dirty="0"/>
              <a:t> Lumumba vast te stellen. In een beroemd telegram, ondertekend door Minister d'Aspremont, verklaarde hij dat "het belangrijkste doel dat in het belang van Congo, Katanga en België moet worden nagestreefd, uiteraard de definitieve eliminatie van Lumumba is". Deskundigen hebben echter aangetoond dat de term "eliminatie" in de eerste plaats verwijst naar "politieke eliminatie"; de uitdrukking wordt in bepaalde omstandigheden gebruikt en heeft soms betrekking op andere politieke figuren. De term wordt ook gebruikt in andere telegrammen in het archief van </a:t>
            </a:r>
            <a:r>
              <a:rPr lang="nl-NL" i="1" dirty="0" err="1"/>
              <a:t>Aspremont</a:t>
            </a:r>
            <a:r>
              <a:rPr lang="nl-NL" i="1" dirty="0"/>
              <a:t> Lynden...</a:t>
            </a:r>
          </a:p>
        </p:txBody>
      </p:sp>
    </p:spTree>
    <p:extLst>
      <p:ext uri="{BB962C8B-B14F-4D97-AF65-F5344CB8AC3E}">
        <p14:creationId xmlns:p14="http://schemas.microsoft.com/office/powerpoint/2010/main" val="124495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1146C-022D-B14D-159B-884A424889F4}"/>
              </a:ext>
            </a:extLst>
          </p:cNvPr>
          <p:cNvSpPr>
            <a:spLocks noGrp="1"/>
          </p:cNvSpPr>
          <p:nvPr>
            <p:ph type="title"/>
          </p:nvPr>
        </p:nvSpPr>
        <p:spPr/>
        <p:txBody>
          <a:bodyPr/>
          <a:lstStyle/>
          <a:p>
            <a:r>
              <a:rPr lang="nl-NL" dirty="0"/>
              <a:t>Inclusie en dekolonisatie - voorbeeld</a:t>
            </a:r>
          </a:p>
        </p:txBody>
      </p:sp>
      <p:sp>
        <p:nvSpPr>
          <p:cNvPr id="3" name="Tijdelijke aanduiding voor inhoud 2">
            <a:extLst>
              <a:ext uri="{FF2B5EF4-FFF2-40B4-BE49-F238E27FC236}">
                <a16:creationId xmlns:a16="http://schemas.microsoft.com/office/drawing/2014/main" id="{80EF573B-BC38-8099-D47C-866FB027676C}"/>
              </a:ext>
            </a:extLst>
          </p:cNvPr>
          <p:cNvSpPr>
            <a:spLocks noGrp="1"/>
          </p:cNvSpPr>
          <p:nvPr>
            <p:ph idx="1"/>
          </p:nvPr>
        </p:nvSpPr>
        <p:spPr/>
        <p:txBody>
          <a:bodyPr/>
          <a:lstStyle/>
          <a:p>
            <a:r>
              <a:rPr lang="nl-NL" dirty="0"/>
              <a:t>Stadsarchief Amsterdam</a:t>
            </a:r>
          </a:p>
          <a:p>
            <a:pPr lvl="1"/>
            <a:r>
              <a:rPr lang="nl-NL" dirty="0"/>
              <a:t>Directielid</a:t>
            </a:r>
          </a:p>
          <a:p>
            <a:pPr lvl="1"/>
            <a:r>
              <a:rPr lang="nl-NL" dirty="0"/>
              <a:t>Werkgroep Diversiteit en Inclusie</a:t>
            </a:r>
          </a:p>
          <a:p>
            <a:pPr marL="457200" lvl="1" indent="0">
              <a:buNone/>
            </a:pPr>
            <a:endParaRPr lang="nl-NL" dirty="0"/>
          </a:p>
          <a:p>
            <a:pPr marL="0" indent="0">
              <a:buNone/>
            </a:pPr>
            <a:r>
              <a:rPr lang="nl-NL" dirty="0"/>
              <a:t>Meer weten? </a:t>
            </a:r>
            <a:br>
              <a:rPr lang="nl-NL" dirty="0"/>
            </a:br>
            <a:r>
              <a:rPr lang="nl-NL" dirty="0">
                <a:hlinkClick r:id="rId2"/>
              </a:rPr>
              <a:t>www.amsterdam.nl/stadsarchief/nieuws/vergeet-ons-niet</a:t>
            </a:r>
            <a:r>
              <a:rPr lang="nl-NL" dirty="0"/>
              <a:t>. </a:t>
            </a:r>
          </a:p>
          <a:p>
            <a:pPr lvl="1"/>
            <a:endParaRPr lang="nl-NL" dirty="0"/>
          </a:p>
        </p:txBody>
      </p:sp>
    </p:spTree>
    <p:extLst>
      <p:ext uri="{BB962C8B-B14F-4D97-AF65-F5344CB8AC3E}">
        <p14:creationId xmlns:p14="http://schemas.microsoft.com/office/powerpoint/2010/main" val="365097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33E91-FDF9-3571-BFBE-C1A328F934DE}"/>
              </a:ext>
            </a:extLst>
          </p:cNvPr>
          <p:cNvSpPr>
            <a:spLocks noGrp="1"/>
          </p:cNvSpPr>
          <p:nvPr>
            <p:ph type="title"/>
          </p:nvPr>
        </p:nvSpPr>
        <p:spPr/>
        <p:txBody>
          <a:bodyPr/>
          <a:lstStyle/>
          <a:p>
            <a:r>
              <a:rPr lang="nl-NL" dirty="0"/>
              <a:t>Klimaatvriendelijk archiveren - thema</a:t>
            </a:r>
          </a:p>
        </p:txBody>
      </p:sp>
      <p:sp>
        <p:nvSpPr>
          <p:cNvPr id="3" name="Tijdelijke aanduiding voor inhoud 2">
            <a:extLst>
              <a:ext uri="{FF2B5EF4-FFF2-40B4-BE49-F238E27FC236}">
                <a16:creationId xmlns:a16="http://schemas.microsoft.com/office/drawing/2014/main" id="{BE10130B-8797-7AE3-F23D-4874174C9432}"/>
              </a:ext>
            </a:extLst>
          </p:cNvPr>
          <p:cNvSpPr>
            <a:spLocks noGrp="1"/>
          </p:cNvSpPr>
          <p:nvPr>
            <p:ph idx="1"/>
          </p:nvPr>
        </p:nvSpPr>
        <p:spPr>
          <a:xfrm>
            <a:off x="838200" y="1825625"/>
            <a:ext cx="4888832" cy="4351338"/>
          </a:xfrm>
        </p:spPr>
        <p:txBody>
          <a:bodyPr/>
          <a:lstStyle/>
          <a:p>
            <a:r>
              <a:rPr lang="nl-NL" dirty="0"/>
              <a:t>Impact van en op het vakgebied</a:t>
            </a:r>
          </a:p>
          <a:p>
            <a:pPr lvl="1"/>
            <a:r>
              <a:rPr lang="nl-NL" dirty="0"/>
              <a:t>Casus: analoog en digitaal</a:t>
            </a:r>
            <a:br>
              <a:rPr lang="nl-NL" dirty="0"/>
            </a:br>
            <a:endParaRPr lang="nl-NL" dirty="0"/>
          </a:p>
          <a:p>
            <a:r>
              <a:rPr lang="nl-NL" dirty="0"/>
              <a:t>Literatuur: </a:t>
            </a:r>
            <a:r>
              <a:rPr lang="en-GB" dirty="0"/>
              <a:t>PENDERGRASS K. </a:t>
            </a:r>
            <a:r>
              <a:rPr lang="en-GB" dirty="0" err="1"/>
              <a:t>e.a.</a:t>
            </a:r>
            <a:r>
              <a:rPr lang="en-GB" dirty="0"/>
              <a:t>, ‘Toward Environmentally Sustainable Digital Preservation’, in: </a:t>
            </a:r>
            <a:r>
              <a:rPr lang="en-GB" i="1" dirty="0"/>
              <a:t>The American Archivist</a:t>
            </a:r>
            <a:r>
              <a:rPr lang="en-GB" dirty="0"/>
              <a:t>, </a:t>
            </a:r>
            <a:br>
              <a:rPr lang="en-GB" dirty="0"/>
            </a:br>
            <a:r>
              <a:rPr lang="en-GB" dirty="0"/>
              <a:t>2019, 82/1, p. 156-206.</a:t>
            </a:r>
            <a:endParaRPr lang="nl-NL" dirty="0"/>
          </a:p>
          <a:p>
            <a:pPr marL="0" indent="0">
              <a:buNone/>
            </a:pPr>
            <a:endParaRPr lang="nl-NL" dirty="0"/>
          </a:p>
        </p:txBody>
      </p:sp>
      <p:pic>
        <p:nvPicPr>
          <p:cNvPr id="4" name="Afbeelding 3">
            <a:extLst>
              <a:ext uri="{FF2B5EF4-FFF2-40B4-BE49-F238E27FC236}">
                <a16:creationId xmlns:a16="http://schemas.microsoft.com/office/drawing/2014/main" id="{7014A1A4-2298-F05F-E5AB-86D181E6D9E8}"/>
              </a:ext>
            </a:extLst>
          </p:cNvPr>
          <p:cNvPicPr>
            <a:picLocks noChangeAspect="1"/>
          </p:cNvPicPr>
          <p:nvPr/>
        </p:nvPicPr>
        <p:blipFill>
          <a:blip r:embed="rId2"/>
          <a:srcRect/>
          <a:stretch/>
        </p:blipFill>
        <p:spPr>
          <a:xfrm>
            <a:off x="6864733" y="1578392"/>
            <a:ext cx="3787225" cy="5083769"/>
          </a:xfrm>
          <a:prstGeom prst="rect">
            <a:avLst/>
          </a:prstGeom>
        </p:spPr>
      </p:pic>
    </p:spTree>
    <p:extLst>
      <p:ext uri="{BB962C8B-B14F-4D97-AF65-F5344CB8AC3E}">
        <p14:creationId xmlns:p14="http://schemas.microsoft.com/office/powerpoint/2010/main" val="247676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BC04F-B5C4-8E76-72C8-39495949D5D4}"/>
              </a:ext>
            </a:extLst>
          </p:cNvPr>
          <p:cNvSpPr>
            <a:spLocks noGrp="1"/>
          </p:cNvSpPr>
          <p:nvPr>
            <p:ph type="title"/>
          </p:nvPr>
        </p:nvSpPr>
        <p:spPr/>
        <p:txBody>
          <a:bodyPr/>
          <a:lstStyle/>
          <a:p>
            <a:r>
              <a:rPr lang="nl-NL" dirty="0"/>
              <a:t>Klimaatvriendelijk archiveren - organisatie</a:t>
            </a:r>
          </a:p>
        </p:txBody>
      </p:sp>
      <p:sp>
        <p:nvSpPr>
          <p:cNvPr id="3" name="Tijdelijke aanduiding voor inhoud 2">
            <a:extLst>
              <a:ext uri="{FF2B5EF4-FFF2-40B4-BE49-F238E27FC236}">
                <a16:creationId xmlns:a16="http://schemas.microsoft.com/office/drawing/2014/main" id="{A7BC3F3C-EB24-396F-CA61-05FBE1578FDE}"/>
              </a:ext>
            </a:extLst>
          </p:cNvPr>
          <p:cNvSpPr>
            <a:spLocks noGrp="1"/>
          </p:cNvSpPr>
          <p:nvPr>
            <p:ph idx="1"/>
          </p:nvPr>
        </p:nvSpPr>
        <p:spPr/>
        <p:txBody>
          <a:bodyPr/>
          <a:lstStyle/>
          <a:p>
            <a:r>
              <a:rPr lang="nl-NL" dirty="0"/>
              <a:t>Zeeuws Archief</a:t>
            </a:r>
          </a:p>
          <a:p>
            <a:pPr lvl="1"/>
            <a:r>
              <a:rPr lang="nl-NL" dirty="0"/>
              <a:t>Ambitie Management Team</a:t>
            </a:r>
          </a:p>
          <a:p>
            <a:pPr lvl="1"/>
            <a:r>
              <a:rPr lang="nl-NL" dirty="0"/>
              <a:t>Medewerkers lanceren projecten voor hun domein</a:t>
            </a:r>
          </a:p>
          <a:p>
            <a:pPr lvl="1"/>
            <a:r>
              <a:rPr lang="nl-NL" dirty="0"/>
              <a:t>Koppeling aan Return on Investment (12 jaar als kantelpunt)</a:t>
            </a:r>
          </a:p>
          <a:p>
            <a:pPr lvl="1"/>
            <a:r>
              <a:rPr lang="nl-NL" dirty="0"/>
              <a:t>Gebruikers en collega’s meenemen</a:t>
            </a:r>
          </a:p>
          <a:p>
            <a:pPr lvl="1"/>
            <a:r>
              <a:rPr lang="nl-NL" dirty="0"/>
              <a:t>Zichtbaarheid geven</a:t>
            </a:r>
          </a:p>
          <a:p>
            <a:pPr marL="0" indent="0">
              <a:buNone/>
            </a:pPr>
            <a:br>
              <a:rPr lang="nl-NL" dirty="0">
                <a:hlinkClick r:id="rId2"/>
              </a:rPr>
            </a:br>
            <a:r>
              <a:rPr lang="nl-NL" dirty="0"/>
              <a:t>Meer weten?</a:t>
            </a:r>
            <a:br>
              <a:rPr lang="nl-NL" dirty="0"/>
            </a:br>
            <a:r>
              <a:rPr lang="nl-NL" dirty="0">
                <a:hlinkClick r:id="rId2"/>
              </a:rPr>
              <a:t>www.zeeuwsarchief.nl/over-ons/duurzaamheid/</a:t>
            </a:r>
            <a:endParaRPr lang="nl-NL" dirty="0"/>
          </a:p>
          <a:p>
            <a:pPr marL="0" indent="0">
              <a:buNone/>
            </a:pPr>
            <a:endParaRPr lang="nl-NL" dirty="0"/>
          </a:p>
          <a:p>
            <a:endParaRPr lang="nl-NL" dirty="0"/>
          </a:p>
        </p:txBody>
      </p:sp>
    </p:spTree>
    <p:extLst>
      <p:ext uri="{BB962C8B-B14F-4D97-AF65-F5344CB8AC3E}">
        <p14:creationId xmlns:p14="http://schemas.microsoft.com/office/powerpoint/2010/main" val="212839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19878-6944-76BF-4C64-E367353D0869}"/>
              </a:ext>
            </a:extLst>
          </p:cNvPr>
          <p:cNvSpPr>
            <a:spLocks noGrp="1"/>
          </p:cNvSpPr>
          <p:nvPr>
            <p:ph type="title"/>
          </p:nvPr>
        </p:nvSpPr>
        <p:spPr>
          <a:xfrm>
            <a:off x="838199" y="381167"/>
            <a:ext cx="11658601" cy="1325563"/>
          </a:xfrm>
        </p:spPr>
        <p:txBody>
          <a:bodyPr/>
          <a:lstStyle/>
          <a:p>
            <a:r>
              <a:rPr lang="nl-NL" dirty="0"/>
              <a:t>Veel ontwikkelingen, veel prioriteiten, één aanpak</a:t>
            </a:r>
          </a:p>
        </p:txBody>
      </p:sp>
      <p:sp>
        <p:nvSpPr>
          <p:cNvPr id="3" name="Tijdelijke aanduiding voor inhoud 2">
            <a:extLst>
              <a:ext uri="{FF2B5EF4-FFF2-40B4-BE49-F238E27FC236}">
                <a16:creationId xmlns:a16="http://schemas.microsoft.com/office/drawing/2014/main" id="{0E89AB4B-5313-45EC-15E0-DEF519AC758A}"/>
              </a:ext>
            </a:extLst>
          </p:cNvPr>
          <p:cNvSpPr>
            <a:spLocks noGrp="1"/>
          </p:cNvSpPr>
          <p:nvPr>
            <p:ph idx="1"/>
          </p:nvPr>
        </p:nvSpPr>
        <p:spPr>
          <a:xfrm>
            <a:off x="838199" y="1825625"/>
            <a:ext cx="11177337" cy="4351338"/>
          </a:xfrm>
        </p:spPr>
        <p:txBody>
          <a:bodyPr/>
          <a:lstStyle/>
          <a:p>
            <a:r>
              <a:rPr lang="nl-NL" dirty="0"/>
              <a:t>Nationaal Archief</a:t>
            </a:r>
          </a:p>
          <a:p>
            <a:pPr lvl="1"/>
            <a:r>
              <a:rPr lang="nl-NL" dirty="0" err="1"/>
              <a:t>Afdelingoverstijgende</a:t>
            </a:r>
            <a:r>
              <a:rPr lang="nl-NL" dirty="0"/>
              <a:t> programma’s</a:t>
            </a:r>
          </a:p>
          <a:p>
            <a:pPr lvl="2"/>
            <a:r>
              <a:rPr lang="nl-NL" dirty="0"/>
              <a:t>Open Overheid</a:t>
            </a:r>
          </a:p>
          <a:p>
            <a:pPr lvl="2"/>
            <a:r>
              <a:rPr lang="nl-NL" dirty="0"/>
              <a:t>Werk aan Uitvoering</a:t>
            </a:r>
          </a:p>
          <a:p>
            <a:pPr lvl="2"/>
            <a:r>
              <a:rPr lang="nl-NL" dirty="0"/>
              <a:t>Oorlog voor de Rechter</a:t>
            </a:r>
          </a:p>
          <a:p>
            <a:pPr lvl="2"/>
            <a:r>
              <a:rPr lang="nl-NL" dirty="0"/>
              <a:t>Diversiteit, Inclusie en Gelijkwaardigheid </a:t>
            </a:r>
          </a:p>
          <a:p>
            <a:pPr lvl="1"/>
            <a:r>
              <a:rPr lang="nl-NL" dirty="0"/>
              <a:t>Oprichting afdeling Portfolio Management &amp; Programma’s (PMP)</a:t>
            </a:r>
          </a:p>
          <a:p>
            <a:pPr lvl="2"/>
            <a:r>
              <a:rPr lang="nl-NL" dirty="0"/>
              <a:t>Portfoliomanagement:</a:t>
            </a:r>
          </a:p>
          <a:p>
            <a:pPr lvl="3"/>
            <a:r>
              <a:rPr lang="nl-NL" dirty="0"/>
              <a:t>Overzicht van alle projecten en programma’s</a:t>
            </a:r>
          </a:p>
          <a:p>
            <a:pPr lvl="3"/>
            <a:r>
              <a:rPr lang="nl-NL" dirty="0"/>
              <a:t>Uniform project- en programma management</a:t>
            </a:r>
          </a:p>
          <a:p>
            <a:pPr lvl="3"/>
            <a:r>
              <a:rPr lang="nl-NL" dirty="0"/>
              <a:t>Juiste inzet capaciteit en keuzes over alle projecten én programma’s</a:t>
            </a:r>
          </a:p>
          <a:p>
            <a:pPr lvl="2"/>
            <a:endParaRPr lang="nl-NL" dirty="0"/>
          </a:p>
          <a:p>
            <a:pPr lvl="1"/>
            <a:endParaRPr lang="nl-NL" dirty="0"/>
          </a:p>
        </p:txBody>
      </p:sp>
    </p:spTree>
    <p:extLst>
      <p:ext uri="{BB962C8B-B14F-4D97-AF65-F5344CB8AC3E}">
        <p14:creationId xmlns:p14="http://schemas.microsoft.com/office/powerpoint/2010/main" val="3514462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DFE49-F060-0A55-D793-AC338D649316}"/>
              </a:ext>
            </a:extLst>
          </p:cNvPr>
          <p:cNvSpPr>
            <a:spLocks noGrp="1"/>
          </p:cNvSpPr>
          <p:nvPr>
            <p:ph type="title"/>
          </p:nvPr>
        </p:nvSpPr>
        <p:spPr/>
        <p:txBody>
          <a:bodyPr/>
          <a:lstStyle/>
          <a:p>
            <a:r>
              <a:rPr lang="nl-NL" dirty="0"/>
              <a:t>Toekomstbestendig organiseren</a:t>
            </a:r>
          </a:p>
        </p:txBody>
      </p:sp>
      <p:sp>
        <p:nvSpPr>
          <p:cNvPr id="3" name="Tijdelijke aanduiding voor inhoud 2">
            <a:extLst>
              <a:ext uri="{FF2B5EF4-FFF2-40B4-BE49-F238E27FC236}">
                <a16:creationId xmlns:a16="http://schemas.microsoft.com/office/drawing/2014/main" id="{02F94107-083D-E777-90E8-94EDBF4C15EA}"/>
              </a:ext>
            </a:extLst>
          </p:cNvPr>
          <p:cNvSpPr>
            <a:spLocks noGrp="1"/>
          </p:cNvSpPr>
          <p:nvPr>
            <p:ph idx="1"/>
          </p:nvPr>
        </p:nvSpPr>
        <p:spPr/>
        <p:txBody>
          <a:bodyPr/>
          <a:lstStyle/>
          <a:p>
            <a:r>
              <a:rPr lang="nl-NL" dirty="0"/>
              <a:t>Nieuwe wereld, nieuwe organisatievorm en -cultuur</a:t>
            </a:r>
          </a:p>
          <a:p>
            <a:pPr lvl="1"/>
            <a:r>
              <a:rPr lang="nl-NL" dirty="0"/>
              <a:t>Visie</a:t>
            </a:r>
          </a:p>
          <a:p>
            <a:pPr lvl="1"/>
            <a:r>
              <a:rPr lang="nl-NL" dirty="0"/>
              <a:t>Wendbaarheid</a:t>
            </a:r>
          </a:p>
          <a:p>
            <a:pPr lvl="1"/>
            <a:r>
              <a:rPr lang="nl-NL" dirty="0"/>
              <a:t>Draagvlak</a:t>
            </a:r>
          </a:p>
          <a:p>
            <a:pPr lvl="1"/>
            <a:r>
              <a:rPr lang="nl-NL" dirty="0"/>
              <a:t>Maatschappelijke impact</a:t>
            </a:r>
          </a:p>
          <a:p>
            <a:pPr lvl="1"/>
            <a:r>
              <a:rPr lang="nl-NL" dirty="0"/>
              <a:t>Netwerking</a:t>
            </a:r>
          </a:p>
          <a:p>
            <a:pPr marL="457200" lvl="1" indent="0">
              <a:buNone/>
            </a:pPr>
            <a:endParaRPr lang="nl-NL" dirty="0"/>
          </a:p>
          <a:p>
            <a:pPr lvl="1"/>
            <a:endParaRPr lang="nl-NL" dirty="0"/>
          </a:p>
        </p:txBody>
      </p:sp>
    </p:spTree>
    <p:extLst>
      <p:ext uri="{BB962C8B-B14F-4D97-AF65-F5344CB8AC3E}">
        <p14:creationId xmlns:p14="http://schemas.microsoft.com/office/powerpoint/2010/main" val="3685656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DFE49-F060-0A55-D793-AC338D649316}"/>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02F94107-083D-E777-90E8-94EDBF4C15E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16551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E63665-22AC-6A2F-C15E-A0FC5D4CF9ED}"/>
              </a:ext>
            </a:extLst>
          </p:cNvPr>
          <p:cNvSpPr>
            <a:spLocks noGrp="1"/>
          </p:cNvSpPr>
          <p:nvPr>
            <p:ph type="title"/>
          </p:nvPr>
        </p:nvSpPr>
        <p:spPr/>
        <p:txBody>
          <a:bodyPr/>
          <a:lstStyle/>
          <a:p>
            <a:r>
              <a:rPr lang="nl-NL" dirty="0"/>
              <a:t>Even voorstellen</a:t>
            </a:r>
          </a:p>
        </p:txBody>
      </p:sp>
      <p:sp>
        <p:nvSpPr>
          <p:cNvPr id="3" name="Tijdelijke aanduiding voor inhoud 2">
            <a:extLst>
              <a:ext uri="{FF2B5EF4-FFF2-40B4-BE49-F238E27FC236}">
                <a16:creationId xmlns:a16="http://schemas.microsoft.com/office/drawing/2014/main" id="{54BB41A2-DF02-85B2-7296-97CA9181E46A}"/>
              </a:ext>
            </a:extLst>
          </p:cNvPr>
          <p:cNvSpPr>
            <a:spLocks noGrp="1"/>
          </p:cNvSpPr>
          <p:nvPr>
            <p:ph idx="1"/>
          </p:nvPr>
        </p:nvSpPr>
        <p:spPr>
          <a:xfrm>
            <a:off x="838199" y="1825625"/>
            <a:ext cx="11177337" cy="4351338"/>
          </a:xfrm>
        </p:spPr>
        <p:txBody>
          <a:bodyPr>
            <a:normAutofit/>
          </a:bodyPr>
          <a:lstStyle/>
          <a:p>
            <a:pPr marL="0" indent="0">
              <a:buNone/>
            </a:pPr>
            <a:r>
              <a:rPr lang="nl-NL" sz="2800" dirty="0"/>
              <a:t>Opleiding Geschiedenis (UGent) 2001</a:t>
            </a:r>
          </a:p>
          <a:p>
            <a:pPr marL="0" indent="0">
              <a:buNone/>
            </a:pPr>
            <a:r>
              <a:rPr lang="nl-NL" sz="2800" dirty="0"/>
              <a:t>Rijksarchief Beveren 2001-2005</a:t>
            </a:r>
          </a:p>
          <a:p>
            <a:pPr marL="0" indent="0">
              <a:buNone/>
            </a:pPr>
            <a:r>
              <a:rPr lang="nl-NL" sz="2800" dirty="0"/>
              <a:t>Algemeen Rijksarchief Brussel 2006-2018</a:t>
            </a:r>
          </a:p>
          <a:p>
            <a:pPr marL="0" indent="0">
              <a:buNone/>
            </a:pPr>
            <a:r>
              <a:rPr lang="nl-NL" sz="2800" dirty="0"/>
              <a:t>Doctoraat Geschiedenis (UGent) 2013</a:t>
            </a:r>
          </a:p>
          <a:p>
            <a:pPr marL="0" indent="0">
              <a:buNone/>
            </a:pPr>
            <a:r>
              <a:rPr lang="nl-NL" sz="2800" dirty="0"/>
              <a:t>Nationaal Archief Den Haag 2018-…</a:t>
            </a:r>
          </a:p>
          <a:p>
            <a:pPr marL="0" indent="0">
              <a:buNone/>
            </a:pPr>
            <a:r>
              <a:rPr lang="nl-NL" sz="2800" dirty="0"/>
              <a:t>	Huidige functie: Coördinator Kennisontwikkeling en -beheer</a:t>
            </a:r>
          </a:p>
          <a:p>
            <a:pPr marL="0" indent="0">
              <a:buNone/>
            </a:pPr>
            <a:r>
              <a:rPr lang="nl-NL" sz="2800" dirty="0"/>
              <a:t>	Halfjaarlijkse column ‘Nota bene’ in </a:t>
            </a:r>
            <a:r>
              <a:rPr lang="nl-NL" sz="2800" dirty="0">
                <a:hlinkClick r:id="rId2"/>
              </a:rPr>
              <a:t>Meta</a:t>
            </a:r>
            <a:endParaRPr lang="nl-NL" sz="2800" dirty="0"/>
          </a:p>
          <a:p>
            <a:pPr marL="0" indent="0">
              <a:buNone/>
            </a:pPr>
            <a:r>
              <a:rPr lang="nl-NL" sz="2800" dirty="0"/>
              <a:t>Gastprofessor </a:t>
            </a:r>
            <a:r>
              <a:rPr lang="nl-NL" sz="2800" dirty="0" err="1"/>
              <a:t>ManaMa</a:t>
            </a:r>
            <a:r>
              <a:rPr lang="nl-NL" sz="2800" dirty="0"/>
              <a:t> Archivistiek en Informatiebeheer (VUB), 2022-2025</a:t>
            </a:r>
          </a:p>
        </p:txBody>
      </p:sp>
    </p:spTree>
    <p:extLst>
      <p:ext uri="{BB962C8B-B14F-4D97-AF65-F5344CB8AC3E}">
        <p14:creationId xmlns:p14="http://schemas.microsoft.com/office/powerpoint/2010/main" val="17507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0ECCA-0035-2523-51F1-49EF6A2D4388}"/>
              </a:ext>
            </a:extLst>
          </p:cNvPr>
          <p:cNvSpPr>
            <a:spLocks noGrp="1"/>
          </p:cNvSpPr>
          <p:nvPr>
            <p:ph type="title"/>
          </p:nvPr>
        </p:nvSpPr>
        <p:spPr/>
        <p:txBody>
          <a:bodyPr/>
          <a:lstStyle/>
          <a:p>
            <a:r>
              <a:rPr lang="nl-NL" dirty="0"/>
              <a:t>Wat vindt Siri?</a:t>
            </a:r>
          </a:p>
        </p:txBody>
      </p:sp>
      <p:sp>
        <p:nvSpPr>
          <p:cNvPr id="3" name="Tijdelijke aanduiding voor inhoud 2">
            <a:extLst>
              <a:ext uri="{FF2B5EF4-FFF2-40B4-BE49-F238E27FC236}">
                <a16:creationId xmlns:a16="http://schemas.microsoft.com/office/drawing/2014/main" id="{8D43E495-4FAA-D47D-6F68-969C245CE8E1}"/>
              </a:ext>
            </a:extLst>
          </p:cNvPr>
          <p:cNvSpPr>
            <a:spLocks noGrp="1"/>
          </p:cNvSpPr>
          <p:nvPr>
            <p:ph idx="1"/>
          </p:nvPr>
        </p:nvSpPr>
        <p:spPr>
          <a:xfrm>
            <a:off x="838200" y="1825624"/>
            <a:ext cx="10515600" cy="4863934"/>
          </a:xfrm>
        </p:spPr>
        <p:txBody>
          <a:bodyPr>
            <a:noAutofit/>
          </a:bodyPr>
          <a:lstStyle/>
          <a:p>
            <a:pPr marL="0" indent="0">
              <a:buNone/>
            </a:pPr>
            <a:r>
              <a:rPr lang="nl-NL" sz="2000" i="1" dirty="0"/>
              <a:t>Er zijn verschillende belangrijke ontwikkelingen in de archief- en informatiesector. Hier zijn enkele van de meest opvallende:</a:t>
            </a:r>
          </a:p>
          <a:p>
            <a:r>
              <a:rPr lang="nl-NL" sz="2000" i="1" dirty="0"/>
              <a:t>Technologische en digitale ontwikkelingen: Het vakgebied documentaire informatievoorziening (DIV) is aan verandering onderhevig als gevolg van technologische en digitale ontwikkelingen. Dit heeft geleid tot een verschuiving van volledig papier naar vrijwel geheel digitaal.</a:t>
            </a:r>
          </a:p>
          <a:p>
            <a:r>
              <a:rPr lang="nl-NL" sz="2000" i="1" dirty="0"/>
              <a:t>Duurzame toegankelijkheid: Er is een kanteling gaande van archivering na afloop van het werkproces naar informatiebeheer vanaf het eerste moment dat informatie in een werkproces beschikbaar komt. Dit heeft te maken met wat wordt benoemd als 'duurzaam toegankelijke overheidsinformatie’. Het gaat dan niet meer alleen over archiveren, maar over het betrouwbaar en duurzaam bewaren van alle digitale overheidsinformatie.</a:t>
            </a:r>
          </a:p>
          <a:p>
            <a:r>
              <a:rPr lang="nl-NL" sz="2000" i="1" dirty="0"/>
              <a:t>Innovatie: Het Nationaal Archief innoveert door onderzoeken, experimenteren en participeren in de ontwikkeling van nieuwe toepassingen die raken aan de archieffunctie in brede zin.</a:t>
            </a:r>
          </a:p>
          <a:p>
            <a:r>
              <a:rPr lang="nl-NL" sz="2000" i="1" dirty="0"/>
              <a:t>Verantwoordelijkheid en verantwoording: Er zijn vragen over wie verantwoordelijk is voor welke informatieobjecten in de keten en hoe verantwoording kan worden afgelegd aan burgers en bedrijven.</a:t>
            </a:r>
          </a:p>
        </p:txBody>
      </p:sp>
    </p:spTree>
    <p:extLst>
      <p:ext uri="{BB962C8B-B14F-4D97-AF65-F5344CB8AC3E}">
        <p14:creationId xmlns:p14="http://schemas.microsoft.com/office/powerpoint/2010/main" val="463235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7CEDC-230E-7BBE-9C8F-F4852DD06F8B}"/>
              </a:ext>
            </a:extLst>
          </p:cNvPr>
          <p:cNvSpPr>
            <a:spLocks noGrp="1"/>
          </p:cNvSpPr>
          <p:nvPr>
            <p:ph type="title"/>
          </p:nvPr>
        </p:nvSpPr>
        <p:spPr>
          <a:xfrm>
            <a:off x="838199" y="365125"/>
            <a:ext cx="11145253" cy="1325563"/>
          </a:xfrm>
        </p:spPr>
        <p:txBody>
          <a:bodyPr/>
          <a:lstStyle/>
          <a:p>
            <a:r>
              <a:rPr lang="nl-NL" dirty="0"/>
              <a:t>Wat vindt de spreker?</a:t>
            </a:r>
          </a:p>
        </p:txBody>
      </p:sp>
      <p:sp>
        <p:nvSpPr>
          <p:cNvPr id="3" name="Tijdelijke aanduiding voor inhoud 2">
            <a:extLst>
              <a:ext uri="{FF2B5EF4-FFF2-40B4-BE49-F238E27FC236}">
                <a16:creationId xmlns:a16="http://schemas.microsoft.com/office/drawing/2014/main" id="{C3375450-5354-3046-B6BD-EC29A2A62644}"/>
              </a:ext>
            </a:extLst>
          </p:cNvPr>
          <p:cNvSpPr>
            <a:spLocks noGrp="1"/>
          </p:cNvSpPr>
          <p:nvPr>
            <p:ph idx="1"/>
          </p:nvPr>
        </p:nvSpPr>
        <p:spPr/>
        <p:txBody>
          <a:bodyPr>
            <a:normAutofit/>
          </a:bodyPr>
          <a:lstStyle/>
          <a:p>
            <a:r>
              <a:rPr lang="nl-NL" dirty="0" err="1"/>
              <a:t>ManaMa</a:t>
            </a:r>
            <a:r>
              <a:rPr lang="nl-NL" dirty="0"/>
              <a:t> Archivistiek - Onderzoeksvraagstukken in de archivistiek</a:t>
            </a:r>
          </a:p>
          <a:p>
            <a:r>
              <a:rPr lang="nl-NL" dirty="0"/>
              <a:t>Wat speelt in het vakgebied? En waarom? Met actuele thema’s …</a:t>
            </a:r>
          </a:p>
          <a:p>
            <a:pPr lvl="1"/>
            <a:r>
              <a:rPr lang="nl-NL" dirty="0"/>
              <a:t>Belang van informatie</a:t>
            </a:r>
          </a:p>
          <a:p>
            <a:pPr lvl="1"/>
            <a:r>
              <a:rPr lang="nl-NL" dirty="0"/>
              <a:t>Volume en vorm van informatie</a:t>
            </a:r>
          </a:p>
          <a:p>
            <a:pPr lvl="1"/>
            <a:r>
              <a:rPr lang="nl-NL" dirty="0"/>
              <a:t>Archivering by design</a:t>
            </a:r>
          </a:p>
          <a:p>
            <a:pPr lvl="1"/>
            <a:r>
              <a:rPr lang="nl-NL" dirty="0"/>
              <a:t>Inclusiviteit</a:t>
            </a:r>
          </a:p>
          <a:p>
            <a:pPr lvl="1"/>
            <a:r>
              <a:rPr lang="nl-NL" dirty="0"/>
              <a:t>Klimaatvriendelijk archiveren</a:t>
            </a:r>
          </a:p>
          <a:p>
            <a:r>
              <a:rPr lang="nl-NL" dirty="0"/>
              <a:t>… en hoe organisaties hiermee omgaan. Vanuit één perspectief.</a:t>
            </a:r>
          </a:p>
        </p:txBody>
      </p:sp>
    </p:spTree>
    <p:extLst>
      <p:ext uri="{BB962C8B-B14F-4D97-AF65-F5344CB8AC3E}">
        <p14:creationId xmlns:p14="http://schemas.microsoft.com/office/powerpoint/2010/main" val="256841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2DEC7-CD4E-F89F-16BA-9DC0926B8D6B}"/>
              </a:ext>
            </a:extLst>
          </p:cNvPr>
          <p:cNvSpPr>
            <a:spLocks noGrp="1"/>
          </p:cNvSpPr>
          <p:nvPr>
            <p:ph type="title"/>
          </p:nvPr>
        </p:nvSpPr>
        <p:spPr/>
        <p:txBody>
          <a:bodyPr/>
          <a:lstStyle/>
          <a:p>
            <a:r>
              <a:rPr lang="nl-NL" dirty="0"/>
              <a:t>Belang van informatie - thema</a:t>
            </a:r>
          </a:p>
        </p:txBody>
      </p:sp>
      <p:sp>
        <p:nvSpPr>
          <p:cNvPr id="3" name="Tijdelijke aanduiding voor inhoud 2">
            <a:extLst>
              <a:ext uri="{FF2B5EF4-FFF2-40B4-BE49-F238E27FC236}">
                <a16:creationId xmlns:a16="http://schemas.microsoft.com/office/drawing/2014/main" id="{35D15A34-CBC8-7D19-3FF1-2A621D49BA63}"/>
              </a:ext>
            </a:extLst>
          </p:cNvPr>
          <p:cNvSpPr>
            <a:spLocks noGrp="1"/>
          </p:cNvSpPr>
          <p:nvPr>
            <p:ph idx="1"/>
          </p:nvPr>
        </p:nvSpPr>
        <p:spPr>
          <a:xfrm>
            <a:off x="838200" y="1825625"/>
            <a:ext cx="6878053" cy="4351338"/>
          </a:xfrm>
        </p:spPr>
        <p:txBody>
          <a:bodyPr>
            <a:normAutofit fontScale="92500"/>
          </a:bodyPr>
          <a:lstStyle/>
          <a:p>
            <a:r>
              <a:rPr lang="nl-NL" dirty="0"/>
              <a:t>Paradigmaverschuiving</a:t>
            </a:r>
          </a:p>
          <a:p>
            <a:pPr lvl="1"/>
            <a:r>
              <a:rPr lang="nl-NL" dirty="0"/>
              <a:t>Casus: websites archiefinstellingen</a:t>
            </a:r>
          </a:p>
          <a:p>
            <a:pPr lvl="1"/>
            <a:r>
              <a:rPr lang="nl-NL" dirty="0"/>
              <a:t>Casus: Trump</a:t>
            </a:r>
          </a:p>
          <a:p>
            <a:r>
              <a:rPr lang="nl-NL" dirty="0"/>
              <a:t>Literatuur:</a:t>
            </a:r>
          </a:p>
          <a:p>
            <a:pPr lvl="1"/>
            <a:r>
              <a:rPr lang="nl-NL" dirty="0"/>
              <a:t>COOK T., ‘</a:t>
            </a:r>
            <a:r>
              <a:rPr lang="en-US" dirty="0"/>
              <a:t>Evidence, memory, identity, and community: four shifting archival paradigms</a:t>
            </a:r>
            <a:r>
              <a:rPr lang="nl-NL" dirty="0"/>
              <a:t>‘, in: </a:t>
            </a:r>
            <a:r>
              <a:rPr lang="en-US" i="1" dirty="0"/>
              <a:t>Archival Science</a:t>
            </a:r>
            <a:r>
              <a:rPr lang="nl-NL" dirty="0"/>
              <a:t>, 13 (2013), p. 95-120.</a:t>
            </a:r>
          </a:p>
          <a:p>
            <a:pPr lvl="1"/>
            <a:r>
              <a:rPr lang="en-GB" dirty="0"/>
              <a:t>DURANTI L., ‘Of Truth, Evidence, and Trust: Records and Archives in the Era of Misinformation and Disinformation’, in: BASTIAN J. A. </a:t>
            </a:r>
            <a:r>
              <a:rPr lang="en-GB" dirty="0" err="1"/>
              <a:t>en</a:t>
            </a:r>
            <a:r>
              <a:rPr lang="en-GB" dirty="0"/>
              <a:t> YAKEL E., </a:t>
            </a:r>
            <a:r>
              <a:rPr lang="en-GB" i="1" dirty="0"/>
              <a:t>Defining a Discipline: Archival Research and Practice in the 21st Century, Chicago, 2020</a:t>
            </a:r>
            <a:r>
              <a:rPr lang="en-GB" dirty="0"/>
              <a:t>.</a:t>
            </a:r>
            <a:endParaRPr lang="nl-NL" dirty="0"/>
          </a:p>
        </p:txBody>
      </p:sp>
      <p:pic>
        <p:nvPicPr>
          <p:cNvPr id="4" name="Picture 2">
            <a:extLst>
              <a:ext uri="{FF2B5EF4-FFF2-40B4-BE49-F238E27FC236}">
                <a16:creationId xmlns:a16="http://schemas.microsoft.com/office/drawing/2014/main" id="{06F62ECA-07DF-1AA8-9DA9-8D0477BBA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663" y="1690688"/>
            <a:ext cx="4402664" cy="426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53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A6A05-5B3C-881F-9873-6F8A6D491870}"/>
              </a:ext>
            </a:extLst>
          </p:cNvPr>
          <p:cNvSpPr>
            <a:spLocks noGrp="1"/>
          </p:cNvSpPr>
          <p:nvPr>
            <p:ph type="title"/>
          </p:nvPr>
        </p:nvSpPr>
        <p:spPr/>
        <p:txBody>
          <a:bodyPr/>
          <a:lstStyle/>
          <a:p>
            <a:r>
              <a:rPr lang="nl-NL" dirty="0"/>
              <a:t>Belang van informatie - organisatie</a:t>
            </a:r>
          </a:p>
        </p:txBody>
      </p:sp>
      <p:sp>
        <p:nvSpPr>
          <p:cNvPr id="3" name="Tijdelijke aanduiding voor inhoud 2">
            <a:extLst>
              <a:ext uri="{FF2B5EF4-FFF2-40B4-BE49-F238E27FC236}">
                <a16:creationId xmlns:a16="http://schemas.microsoft.com/office/drawing/2014/main" id="{8741FBFE-79B5-800F-9D5E-D589B76F8603}"/>
              </a:ext>
            </a:extLst>
          </p:cNvPr>
          <p:cNvSpPr>
            <a:spLocks noGrp="1"/>
          </p:cNvSpPr>
          <p:nvPr>
            <p:ph idx="1"/>
          </p:nvPr>
        </p:nvSpPr>
        <p:spPr/>
        <p:txBody>
          <a:bodyPr>
            <a:normAutofit lnSpcReduction="10000"/>
          </a:bodyPr>
          <a:lstStyle/>
          <a:p>
            <a:r>
              <a:rPr lang="nl-NL" dirty="0"/>
              <a:t>Nederland</a:t>
            </a:r>
          </a:p>
          <a:p>
            <a:pPr lvl="1"/>
            <a:r>
              <a:rPr lang="nl-NL" dirty="0"/>
              <a:t>Strategisch informatieoverleg (SIO)</a:t>
            </a:r>
          </a:p>
          <a:p>
            <a:pPr lvl="2"/>
            <a:r>
              <a:rPr lang="nl-NL" dirty="0"/>
              <a:t>Vertegenwoordiger organisatie</a:t>
            </a:r>
          </a:p>
          <a:p>
            <a:pPr lvl="2"/>
            <a:r>
              <a:rPr lang="nl-NL" dirty="0"/>
              <a:t>Archivaris</a:t>
            </a:r>
          </a:p>
          <a:p>
            <a:pPr lvl="2"/>
            <a:r>
              <a:rPr lang="nl-NL" dirty="0"/>
              <a:t>Externe deskundige</a:t>
            </a:r>
          </a:p>
          <a:p>
            <a:r>
              <a:rPr lang="nl-NL" dirty="0"/>
              <a:t>Nationaal Archief</a:t>
            </a:r>
          </a:p>
          <a:p>
            <a:pPr lvl="1"/>
            <a:r>
              <a:rPr lang="nl-NL" dirty="0"/>
              <a:t>Team Strategisch relatiemanagement</a:t>
            </a:r>
          </a:p>
          <a:p>
            <a:pPr marL="0" indent="0">
              <a:buNone/>
            </a:pPr>
            <a:endParaRPr lang="nl-NL" dirty="0"/>
          </a:p>
          <a:p>
            <a:pPr marL="0" indent="0">
              <a:buNone/>
            </a:pPr>
            <a:r>
              <a:rPr lang="nl-NL" dirty="0"/>
              <a:t>Meer weten?</a:t>
            </a:r>
            <a:br>
              <a:rPr lang="nl-NL" dirty="0"/>
            </a:br>
            <a:r>
              <a:rPr lang="nl-NL" dirty="0">
                <a:hlinkClick r:id="rId2"/>
              </a:rPr>
              <a:t>https://vng.nl/publicaties/handreiking-strategisch-informatie-overleg-decentrale-overheden-sio</a:t>
            </a:r>
            <a:r>
              <a:rPr lang="nl-NL" dirty="0"/>
              <a:t> </a:t>
            </a:r>
          </a:p>
          <a:p>
            <a:endParaRPr lang="nl-NL" dirty="0"/>
          </a:p>
          <a:p>
            <a:pPr marL="0" indent="0">
              <a:buNone/>
            </a:pPr>
            <a:endParaRPr lang="nl-NL" dirty="0"/>
          </a:p>
        </p:txBody>
      </p:sp>
    </p:spTree>
    <p:extLst>
      <p:ext uri="{BB962C8B-B14F-4D97-AF65-F5344CB8AC3E}">
        <p14:creationId xmlns:p14="http://schemas.microsoft.com/office/powerpoint/2010/main" val="169218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6E298C-D975-F8D7-DC49-E9233B4A2405}"/>
              </a:ext>
            </a:extLst>
          </p:cNvPr>
          <p:cNvSpPr>
            <a:spLocks noGrp="1"/>
          </p:cNvSpPr>
          <p:nvPr>
            <p:ph type="title"/>
          </p:nvPr>
        </p:nvSpPr>
        <p:spPr/>
        <p:txBody>
          <a:bodyPr/>
          <a:lstStyle/>
          <a:p>
            <a:r>
              <a:rPr lang="nl-NL" dirty="0"/>
              <a:t>Volume en vorm van informatie - thema</a:t>
            </a:r>
          </a:p>
        </p:txBody>
      </p:sp>
      <p:sp>
        <p:nvSpPr>
          <p:cNvPr id="3" name="Tijdelijke aanduiding voor inhoud 2">
            <a:extLst>
              <a:ext uri="{FF2B5EF4-FFF2-40B4-BE49-F238E27FC236}">
                <a16:creationId xmlns:a16="http://schemas.microsoft.com/office/drawing/2014/main" id="{BDD00CF0-873C-9FD2-7377-8D3AFFF44DE3}"/>
              </a:ext>
            </a:extLst>
          </p:cNvPr>
          <p:cNvSpPr>
            <a:spLocks noGrp="1"/>
          </p:cNvSpPr>
          <p:nvPr>
            <p:ph idx="1"/>
          </p:nvPr>
        </p:nvSpPr>
        <p:spPr>
          <a:xfrm>
            <a:off x="838200" y="1825625"/>
            <a:ext cx="5466347" cy="4351338"/>
          </a:xfrm>
        </p:spPr>
        <p:txBody>
          <a:bodyPr/>
          <a:lstStyle/>
          <a:p>
            <a:r>
              <a:rPr lang="nl-NL" dirty="0"/>
              <a:t>Paradigmaverschuiving</a:t>
            </a:r>
          </a:p>
          <a:p>
            <a:pPr lvl="1"/>
            <a:r>
              <a:rPr lang="nl-NL" dirty="0"/>
              <a:t>Casus: praktijkervaringen in België en Nederland</a:t>
            </a:r>
            <a:br>
              <a:rPr lang="nl-NL" dirty="0"/>
            </a:br>
            <a:endParaRPr lang="nl-NL" dirty="0"/>
          </a:p>
          <a:p>
            <a:r>
              <a:rPr lang="nl-NL" dirty="0"/>
              <a:t>Literatuur:  </a:t>
            </a:r>
            <a:r>
              <a:rPr lang="en-GB" dirty="0"/>
              <a:t>YEO G., ‘Thinking about records and archives; the transition to the digital’, </a:t>
            </a:r>
            <a:r>
              <a:rPr lang="en-GB" dirty="0" err="1"/>
              <a:t>hoofdstuk</a:t>
            </a:r>
            <a:r>
              <a:rPr lang="en-GB" dirty="0"/>
              <a:t> </a:t>
            </a:r>
            <a:r>
              <a:rPr lang="en-GB" dirty="0" err="1"/>
              <a:t>uit</a:t>
            </a:r>
            <a:r>
              <a:rPr lang="en-GB" i="1" dirty="0"/>
              <a:t>: Records, Information and Data, Exploring the role of record keeping in an information culture</a:t>
            </a:r>
            <a:r>
              <a:rPr lang="en-GB" dirty="0"/>
              <a:t>, Londen, 2018.</a:t>
            </a:r>
          </a:p>
        </p:txBody>
      </p:sp>
      <p:pic>
        <p:nvPicPr>
          <p:cNvPr id="4" name="Afbeelding 3" descr="Afbeelding met tekst, oud&#10;&#10;Automatisch gegenereerde beschrijving">
            <a:extLst>
              <a:ext uri="{FF2B5EF4-FFF2-40B4-BE49-F238E27FC236}">
                <a16:creationId xmlns:a16="http://schemas.microsoft.com/office/drawing/2014/main" id="{4A2CE7A2-6741-B498-EE40-A1847466EF59}"/>
              </a:ext>
            </a:extLst>
          </p:cNvPr>
          <p:cNvPicPr>
            <a:picLocks noChangeAspect="1"/>
          </p:cNvPicPr>
          <p:nvPr/>
        </p:nvPicPr>
        <p:blipFill rotWithShape="1">
          <a:blip r:embed="rId2"/>
          <a:srcRect l="5867" t="6200" r="4279" b="1047"/>
          <a:stretch/>
        </p:blipFill>
        <p:spPr>
          <a:xfrm>
            <a:off x="7321277" y="1577519"/>
            <a:ext cx="3571313" cy="4915356"/>
          </a:xfrm>
          <a:prstGeom prst="rect">
            <a:avLst/>
          </a:prstGeom>
        </p:spPr>
      </p:pic>
    </p:spTree>
    <p:extLst>
      <p:ext uri="{BB962C8B-B14F-4D97-AF65-F5344CB8AC3E}">
        <p14:creationId xmlns:p14="http://schemas.microsoft.com/office/powerpoint/2010/main" val="236835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102C0-D4F8-F74F-1F9C-ACF382454099}"/>
              </a:ext>
            </a:extLst>
          </p:cNvPr>
          <p:cNvSpPr>
            <a:spLocks noGrp="1"/>
          </p:cNvSpPr>
          <p:nvPr>
            <p:ph type="title"/>
          </p:nvPr>
        </p:nvSpPr>
        <p:spPr/>
        <p:txBody>
          <a:bodyPr/>
          <a:lstStyle/>
          <a:p>
            <a:r>
              <a:rPr lang="nl-NL" dirty="0"/>
              <a:t>Volume en vorm van informatie - organisatie</a:t>
            </a:r>
          </a:p>
        </p:txBody>
      </p:sp>
      <p:sp>
        <p:nvSpPr>
          <p:cNvPr id="3" name="Tijdelijke aanduiding voor inhoud 2">
            <a:extLst>
              <a:ext uri="{FF2B5EF4-FFF2-40B4-BE49-F238E27FC236}">
                <a16:creationId xmlns:a16="http://schemas.microsoft.com/office/drawing/2014/main" id="{5FB79F1F-C686-B63F-9FEF-79B09C632051}"/>
              </a:ext>
            </a:extLst>
          </p:cNvPr>
          <p:cNvSpPr>
            <a:spLocks noGrp="1"/>
          </p:cNvSpPr>
          <p:nvPr>
            <p:ph idx="1"/>
          </p:nvPr>
        </p:nvSpPr>
        <p:spPr>
          <a:xfrm>
            <a:off x="838200" y="1825624"/>
            <a:ext cx="11658600" cy="5032375"/>
          </a:xfrm>
        </p:spPr>
        <p:txBody>
          <a:bodyPr>
            <a:normAutofit fontScale="92500" lnSpcReduction="10000"/>
          </a:bodyPr>
          <a:lstStyle/>
          <a:p>
            <a:r>
              <a:rPr lang="nl-NL" dirty="0"/>
              <a:t>Nationaal Archief</a:t>
            </a:r>
            <a:br>
              <a:rPr lang="nl-NL" dirty="0"/>
            </a:br>
            <a:endParaRPr lang="nl-NL" dirty="0"/>
          </a:p>
          <a:p>
            <a:pPr lvl="1"/>
            <a:r>
              <a:rPr lang="nl-NL" dirty="0"/>
              <a:t>Landelijk expertisecentrum duurzame toegankelijkheid</a:t>
            </a:r>
          </a:p>
          <a:p>
            <a:pPr lvl="2"/>
            <a:r>
              <a:rPr lang="nl-NL" dirty="0"/>
              <a:t>Normen en handreikingen</a:t>
            </a:r>
          </a:p>
          <a:p>
            <a:pPr lvl="2"/>
            <a:r>
              <a:rPr lang="nl-NL" dirty="0"/>
              <a:t>Landelijke scope</a:t>
            </a:r>
          </a:p>
          <a:p>
            <a:pPr lvl="2"/>
            <a:r>
              <a:rPr lang="nl-NL" dirty="0"/>
              <a:t>Samen met het veld</a:t>
            </a:r>
          </a:p>
          <a:p>
            <a:pPr lvl="3"/>
            <a:r>
              <a:rPr lang="nl-NL" dirty="0"/>
              <a:t>Redactiegroepen</a:t>
            </a:r>
          </a:p>
          <a:p>
            <a:pPr lvl="3"/>
            <a:r>
              <a:rPr lang="nl-NL" dirty="0"/>
              <a:t>Standaardisatieraad</a:t>
            </a:r>
            <a:br>
              <a:rPr lang="nl-NL" dirty="0"/>
            </a:br>
            <a:endParaRPr lang="nl-NL" dirty="0"/>
          </a:p>
          <a:p>
            <a:pPr lvl="1"/>
            <a:r>
              <a:rPr lang="nl-NL" dirty="0"/>
              <a:t>E-depot Rijk, met ‘Bewaren bij de bron’ als uitzondering</a:t>
            </a:r>
          </a:p>
          <a:p>
            <a:pPr marL="457200" lvl="1" indent="0">
              <a:buNone/>
            </a:pPr>
            <a:endParaRPr lang="nl-NL" dirty="0"/>
          </a:p>
          <a:p>
            <a:pPr marL="0" indent="0">
              <a:buNone/>
            </a:pPr>
            <a:r>
              <a:rPr lang="nl-NL" dirty="0"/>
              <a:t>Meer weten?</a:t>
            </a:r>
          </a:p>
          <a:p>
            <a:pPr marL="0" indent="0">
              <a:buNone/>
            </a:pPr>
            <a:r>
              <a:rPr lang="nl-NL" dirty="0">
                <a:hlinkClick r:id="rId2"/>
              </a:rPr>
              <a:t>www.nationaalarchief.nl/archiveren/kennisbank/ontwikkeling-en-beheer-van-kennisproducten</a:t>
            </a:r>
            <a:r>
              <a:rPr lang="nl-NL" dirty="0"/>
              <a:t> en </a:t>
            </a:r>
            <a:r>
              <a:rPr lang="nl-NL" dirty="0">
                <a:hlinkClick r:id="rId3"/>
              </a:rPr>
              <a:t>www.nationaalarchief.nl/archiveren/nieuws/wetsvoorstel-voor-ontheffing-om-archieven-over-te-brengen</a:t>
            </a:r>
            <a:endParaRPr lang="nl-NL" dirty="0"/>
          </a:p>
        </p:txBody>
      </p:sp>
    </p:spTree>
    <p:extLst>
      <p:ext uri="{BB962C8B-B14F-4D97-AF65-F5344CB8AC3E}">
        <p14:creationId xmlns:p14="http://schemas.microsoft.com/office/powerpoint/2010/main" val="40272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8E90F-C166-7F7B-85C0-42FA36ACE7F2}"/>
              </a:ext>
            </a:extLst>
          </p:cNvPr>
          <p:cNvSpPr>
            <a:spLocks noGrp="1"/>
          </p:cNvSpPr>
          <p:nvPr>
            <p:ph type="title"/>
          </p:nvPr>
        </p:nvSpPr>
        <p:spPr/>
        <p:txBody>
          <a:bodyPr/>
          <a:lstStyle/>
          <a:p>
            <a:r>
              <a:rPr lang="nl-NL" dirty="0"/>
              <a:t>Volume en vorm van informatie - organisatie</a:t>
            </a:r>
          </a:p>
        </p:txBody>
      </p:sp>
      <p:sp>
        <p:nvSpPr>
          <p:cNvPr id="3" name="Tijdelijke aanduiding voor inhoud 2">
            <a:extLst>
              <a:ext uri="{FF2B5EF4-FFF2-40B4-BE49-F238E27FC236}">
                <a16:creationId xmlns:a16="http://schemas.microsoft.com/office/drawing/2014/main" id="{C34755C9-EF9C-6E0D-1346-79CAC6289A47}"/>
              </a:ext>
            </a:extLst>
          </p:cNvPr>
          <p:cNvSpPr>
            <a:spLocks noGrp="1"/>
          </p:cNvSpPr>
          <p:nvPr>
            <p:ph idx="1"/>
          </p:nvPr>
        </p:nvSpPr>
        <p:spPr/>
        <p:txBody>
          <a:bodyPr/>
          <a:lstStyle/>
          <a:p>
            <a:r>
              <a:rPr lang="nl-NL" dirty="0"/>
              <a:t>Collectie Overijssel</a:t>
            </a:r>
          </a:p>
          <a:p>
            <a:pPr lvl="1"/>
            <a:r>
              <a:rPr lang="nl-NL" dirty="0"/>
              <a:t>‘Geen-depot’, enkel ‘Bewaren bij de bron’</a:t>
            </a:r>
          </a:p>
          <a:p>
            <a:pPr lvl="1"/>
            <a:r>
              <a:rPr lang="nl-NL" dirty="0"/>
              <a:t>Redenen</a:t>
            </a:r>
          </a:p>
          <a:p>
            <a:pPr lvl="2"/>
            <a:r>
              <a:rPr lang="nl-NL" dirty="0"/>
              <a:t>Uittreding Rijk uit Regionale Historische Centra</a:t>
            </a:r>
          </a:p>
          <a:p>
            <a:pPr lvl="2"/>
            <a:r>
              <a:rPr lang="nl-NL" dirty="0"/>
              <a:t>Groeiende complexiteit</a:t>
            </a:r>
          </a:p>
          <a:p>
            <a:pPr lvl="2"/>
            <a:r>
              <a:rPr lang="nl-NL" dirty="0"/>
              <a:t>Common </a:t>
            </a:r>
            <a:r>
              <a:rPr lang="nl-NL" dirty="0" err="1"/>
              <a:t>Ground</a:t>
            </a:r>
            <a:endParaRPr lang="nl-NL" dirty="0"/>
          </a:p>
          <a:p>
            <a:pPr marL="457200" lvl="1" indent="0">
              <a:buNone/>
            </a:pPr>
            <a:endParaRPr lang="nl-NL" dirty="0"/>
          </a:p>
          <a:p>
            <a:pPr marL="0" indent="0">
              <a:buNone/>
            </a:pPr>
            <a:r>
              <a:rPr lang="nl-NL" dirty="0"/>
              <a:t>Meer weten? </a:t>
            </a:r>
            <a:br>
              <a:rPr lang="nl-NL" dirty="0"/>
            </a:br>
            <a:r>
              <a:rPr lang="nl-NL" dirty="0">
                <a:hlinkClick r:id="rId2"/>
              </a:rPr>
              <a:t>www.youtube.com/watch?v=S7EnA6zoy2E</a:t>
            </a:r>
            <a:r>
              <a:rPr lang="nl-NL" dirty="0"/>
              <a:t> </a:t>
            </a:r>
          </a:p>
        </p:txBody>
      </p:sp>
    </p:spTree>
    <p:extLst>
      <p:ext uri="{BB962C8B-B14F-4D97-AF65-F5344CB8AC3E}">
        <p14:creationId xmlns:p14="http://schemas.microsoft.com/office/powerpoint/2010/main" val="259544536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Words>1105</Words>
  <Application>Microsoft Office PowerPoint</Application>
  <PresentationFormat>Breedbeeld</PresentationFormat>
  <Paragraphs>128</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Calibri Light</vt:lpstr>
      <vt:lpstr>Kantoorthema</vt:lpstr>
      <vt:lpstr> Hey Siri, wat zijn belangrijke ontwikkelingen in de archief- en informatiesector?</vt:lpstr>
      <vt:lpstr>Even voorstellen</vt:lpstr>
      <vt:lpstr>Wat vindt Siri?</vt:lpstr>
      <vt:lpstr>Wat vindt de spreker?</vt:lpstr>
      <vt:lpstr>Belang van informatie - thema</vt:lpstr>
      <vt:lpstr>Belang van informatie - organisatie</vt:lpstr>
      <vt:lpstr>Volume en vorm van informatie - thema</vt:lpstr>
      <vt:lpstr>Volume en vorm van informatie - organisatie</vt:lpstr>
      <vt:lpstr>Volume en vorm van informatie - organisatie</vt:lpstr>
      <vt:lpstr>Archivering by design - thema</vt:lpstr>
      <vt:lpstr>Archivering by design - organisatie</vt:lpstr>
      <vt:lpstr>Inclusie en dekolonisatie - thema</vt:lpstr>
      <vt:lpstr>Inclusie en dekolonisatie - voorbeeld</vt:lpstr>
      <vt:lpstr>Klimaatvriendelijk archiveren - thema</vt:lpstr>
      <vt:lpstr>Klimaatvriendelijk archiveren - organisatie</vt:lpstr>
      <vt:lpstr>Veel ontwikkelingen, veel prioriteiten, één aanpak</vt:lpstr>
      <vt:lpstr>Toekomstbestendig organiseren</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Hey Siri, wat zijn belangrijke ontwikkelingen voor de archief- en informatiesector?</dc:title>
  <dc:creator>Geert Leloup</dc:creator>
  <cp:lastModifiedBy>Geert Leloup</cp:lastModifiedBy>
  <cp:revision>21</cp:revision>
  <dcterms:created xsi:type="dcterms:W3CDTF">2024-04-17T15:18:44Z</dcterms:created>
  <dcterms:modified xsi:type="dcterms:W3CDTF">2024-04-19T12:57:43Z</dcterms:modified>
</cp:coreProperties>
</file>