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</p:sldMasterIdLst>
  <p:notesMasterIdLst>
    <p:notesMasterId r:id="rId22"/>
  </p:notesMasterIdLst>
  <p:handoutMasterIdLst>
    <p:handoutMasterId r:id="rId23"/>
  </p:handoutMasterIdLst>
  <p:sldIdLst>
    <p:sldId id="520" r:id="rId6"/>
    <p:sldId id="521" r:id="rId7"/>
    <p:sldId id="523" r:id="rId8"/>
    <p:sldId id="524" r:id="rId9"/>
    <p:sldId id="526" r:id="rId10"/>
    <p:sldId id="468" r:id="rId11"/>
    <p:sldId id="528" r:id="rId12"/>
    <p:sldId id="529" r:id="rId13"/>
    <p:sldId id="483" r:id="rId14"/>
    <p:sldId id="527" r:id="rId15"/>
    <p:sldId id="482" r:id="rId16"/>
    <p:sldId id="530" r:id="rId17"/>
    <p:sldId id="264" r:id="rId18"/>
    <p:sldId id="532" r:id="rId19"/>
    <p:sldId id="531" r:id="rId20"/>
    <p:sldId id="473" r:id="rId2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170B45-7FFC-FB6D-D6CC-1DCD29159F0B}" v="10" dt="2024-04-21T15:43:13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AA1AD1-3C30-DA41-9D4E-B2901601B4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054A9-C21E-4F49-95A1-A083F17968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C0A703D8-191D-5D42-9BAC-9E4B8AE9379D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74329-E9E1-0541-9CED-9DB545F1D3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BB887-587D-6543-A9BC-D6D63AF6F2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F8DF5AF-CC37-2642-8E25-F5CED77849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B5CF63A1-65F9-1740-B2E5-C70FABF7721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D3A3D95E-E1AB-1441-BF2C-37688C56DB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6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85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3623-2489-3243-9C25-091A0CA4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BD894-F32D-734C-84BA-A79981322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44586F9-4F46-D941-A056-A12DD7156AC0}"/>
              </a:ext>
            </a:extLst>
          </p:cNvPr>
          <p:cNvSpPr/>
          <p:nvPr userDrawn="1"/>
        </p:nvSpPr>
        <p:spPr>
          <a:xfrm flipH="1">
            <a:off x="3090439" y="5000262"/>
            <a:ext cx="9101559" cy="18577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11D083B7-5B99-EB49-B7C0-31C9D07D0A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857" y="6092203"/>
            <a:ext cx="1308100" cy="553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ACED81-9B5A-0D4A-94CF-AD6C07B06221}"/>
              </a:ext>
            </a:extLst>
          </p:cNvPr>
          <p:cNvSpPr txBox="1"/>
          <p:nvPr userDrawn="1"/>
        </p:nvSpPr>
        <p:spPr>
          <a:xfrm>
            <a:off x="4387850" y="6230549"/>
            <a:ext cx="578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Centrum </a:t>
            </a:r>
            <a:r>
              <a:rPr lang="en-US" sz="1200" i="1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voor</a:t>
            </a:r>
            <a:r>
              <a:rPr lang="en-US" sz="1200" i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i="1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Muziek</a:t>
            </a:r>
            <a:r>
              <a:rPr lang="en-US" sz="1200" i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- </a:t>
            </a:r>
            <a:r>
              <a:rPr lang="en-US" sz="1200" i="1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en</a:t>
            </a:r>
            <a:r>
              <a:rPr lang="en-US" sz="1200" i="1" baseline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i="1" baseline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</a:t>
            </a:r>
            <a:r>
              <a:rPr lang="en-US" sz="1200" i="1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odiumerfgoed</a:t>
            </a:r>
            <a:endParaRPr lang="en-US" sz="1200" i="1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0149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6637-2E4D-A04D-AC06-B26B4070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B7081-5473-DD40-ACC5-4C553DCCD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7DC45-B40B-6446-9C35-B11FDC2AE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06517-6E4B-8E4B-B61D-EC83CD23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41CDE-1F44-5F4A-B2B2-561688B8AE3D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B82B6-2E4D-F540-91C7-BE903BC6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60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03DCA-9C68-1B40-A094-5EBBD39E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4799B-35F5-0545-AAEC-CE84B780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408BA-363D-334B-845A-8F66DFB1E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F833B0-B93C-6349-B0CF-73B9071B0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CA323E-E94B-E94F-8245-BA22B00B6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D5E0D5-1E7D-8B47-BEDD-4B4E093F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41CDE-1F44-5F4A-B2B2-561688B8AE3D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A312DB-D984-7B4D-B7C0-FD7C9B39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1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794A-8EDF-6843-9747-2E7DDC35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A7348-8B0B-6343-ADBB-592728E9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E41CDE-1F44-5F4A-B2B2-561688B8AE3D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5BF73-8E14-394B-BCFD-49444809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5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96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62DF-8745-254F-967C-E2294BFB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8400B-C27A-FF4F-99C1-72D204FEC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53C49-EAD6-5B4F-B783-AE3FFF929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470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A15B1-EDF8-114F-8CA6-DDD7785A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9E4B0-E310-A245-9026-97AFDD96C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D460B-4409-B543-9DB2-85F4C40CC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590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B23E-8780-7A47-AE53-62F01009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4E61C4-D219-084D-A48C-62F856C5A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2347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50B34-B168-374F-9231-19B5F8E76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776708-D675-F347-8FAF-13F12D26A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222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F5E-E1D5-4641-BD53-0800F027DE5B}" type="datetimeFigureOut">
              <a:rPr lang="nl-BE" smtClean="0"/>
              <a:t>21/04/2024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7977-3C19-4420-9E17-17CDC470454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404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956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F5E-E1D5-4641-BD53-0800F027DE5B}" type="datetimeFigureOut">
              <a:rPr lang="nl-BE" smtClean="0"/>
              <a:t>21/04/2024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7977-3C19-4420-9E17-17CDC470454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3046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F5E-E1D5-4641-BD53-0800F027DE5B}" type="datetimeFigureOut">
              <a:rPr lang="nl-BE" smtClean="0"/>
              <a:t>21/04/2024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7977-3C19-4420-9E17-17CDC470454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0049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F5E-E1D5-4641-BD53-0800F027DE5B}" type="datetimeFigureOut">
              <a:rPr lang="nl-BE" smtClean="0"/>
              <a:t>21/04/2024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7977-3C19-4420-9E17-17CDC470454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1251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F5E-E1D5-4641-BD53-0800F027DE5B}" type="datetimeFigureOut">
              <a:rPr lang="nl-BE" smtClean="0"/>
              <a:t>21/04/2024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7977-3C19-4420-9E17-17CDC470454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3015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F5E-E1D5-4641-BD53-0800F027DE5B}" type="datetimeFigureOut">
              <a:rPr lang="nl-BE" smtClean="0"/>
              <a:t>21/04/2024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7977-3C19-4420-9E17-17CDC470454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8007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F5E-E1D5-4641-BD53-0800F027DE5B}" type="datetimeFigureOut">
              <a:rPr lang="nl-BE" smtClean="0"/>
              <a:t>21/04/2024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7977-3C19-4420-9E17-17CDC470454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0777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F5E-E1D5-4641-BD53-0800F027DE5B}" type="datetimeFigureOut">
              <a:rPr lang="nl-BE" smtClean="0"/>
              <a:t>21/04/2024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7977-3C19-4420-9E17-17CDC470454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8414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F5E-E1D5-4641-BD53-0800F027DE5B}" type="datetimeFigureOut">
              <a:rPr lang="nl-BE" smtClean="0"/>
              <a:t>21/04/2024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7977-3C19-4420-9E17-17CDC470454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4307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F5E-E1D5-4641-BD53-0800F027DE5B}" type="datetimeFigureOut">
              <a:rPr lang="nl-BE" smtClean="0"/>
              <a:t>21/04/2024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7977-3C19-4420-9E17-17CDC470454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0118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F5E-E1D5-4641-BD53-0800F027DE5B}" type="datetimeFigureOut">
              <a:rPr lang="nl-BE" smtClean="0"/>
              <a:t>21/04/2024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7977-3C19-4420-9E17-17CDC470454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510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61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92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10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3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35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3623-2489-3243-9C25-091A0CA4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BD894-F32D-734C-84BA-A79981322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15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3623-2489-3243-9C25-091A0CA4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BD894-F32D-734C-84BA-A79981322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44586F9-4F46-D941-A056-A12DD7156AC0}"/>
              </a:ext>
            </a:extLst>
          </p:cNvPr>
          <p:cNvSpPr/>
          <p:nvPr userDrawn="1"/>
        </p:nvSpPr>
        <p:spPr>
          <a:xfrm flipH="1">
            <a:off x="3090439" y="5000262"/>
            <a:ext cx="9101559" cy="1857737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11D083B7-5B99-EB49-B7C0-31C9D07D0A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7857" y="6092203"/>
            <a:ext cx="1308100" cy="553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ACED81-9B5A-0D4A-94CF-AD6C07B06221}"/>
              </a:ext>
            </a:extLst>
          </p:cNvPr>
          <p:cNvSpPr txBox="1"/>
          <p:nvPr userDrawn="1"/>
        </p:nvSpPr>
        <p:spPr>
          <a:xfrm>
            <a:off x="4387850" y="6230549"/>
            <a:ext cx="578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Centrum </a:t>
            </a:r>
            <a:r>
              <a:rPr lang="en-US" sz="1200" i="1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voor</a:t>
            </a:r>
            <a:r>
              <a:rPr lang="en-US" sz="1200" i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i="1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Muziek</a:t>
            </a:r>
            <a:r>
              <a:rPr lang="en-US" sz="1200" i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- </a:t>
            </a:r>
            <a:r>
              <a:rPr lang="en-US" sz="1200" i="1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en</a:t>
            </a:r>
            <a:r>
              <a:rPr lang="en-US" sz="1200" i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i="1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Podiumerfgoed</a:t>
            </a:r>
            <a:endParaRPr lang="en-US" sz="1200" i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30322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4658F-F082-7348-9176-CAFEDFCB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77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11251-32F7-3340-8832-387EE5D32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6877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E26348BA-C062-434D-9D2A-747E1FFADB6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217857" y="6092203"/>
            <a:ext cx="1308100" cy="5536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866168-B410-CE48-A68D-52CB352C4E49}"/>
              </a:ext>
            </a:extLst>
          </p:cNvPr>
          <p:cNvSpPr txBox="1"/>
          <p:nvPr userDrawn="1"/>
        </p:nvSpPr>
        <p:spPr>
          <a:xfrm>
            <a:off x="4387850" y="6230549"/>
            <a:ext cx="578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>
                <a:latin typeface="Poppins" pitchFamily="2" charset="77"/>
                <a:cs typeface="Poppins" pitchFamily="2" charset="77"/>
              </a:rPr>
              <a:t>Centrum </a:t>
            </a:r>
            <a:r>
              <a:rPr lang="en-US" sz="1200" i="1" err="1">
                <a:latin typeface="Poppins" pitchFamily="2" charset="77"/>
                <a:cs typeface="Poppins" pitchFamily="2" charset="77"/>
              </a:rPr>
              <a:t>voor</a:t>
            </a:r>
            <a:r>
              <a:rPr lang="en-US" sz="1200" i="1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i="1" err="1">
                <a:latin typeface="Poppins" pitchFamily="2" charset="77"/>
                <a:cs typeface="Poppins" pitchFamily="2" charset="77"/>
              </a:rPr>
              <a:t>Muziek</a:t>
            </a:r>
            <a:r>
              <a:rPr lang="en-US" sz="1200" i="1">
                <a:latin typeface="Poppins" pitchFamily="2" charset="77"/>
                <a:cs typeface="Poppins" pitchFamily="2" charset="77"/>
              </a:rPr>
              <a:t>- </a:t>
            </a:r>
            <a:r>
              <a:rPr lang="en-US" sz="1200" i="1" err="1">
                <a:latin typeface="Poppins" pitchFamily="2" charset="77"/>
                <a:cs typeface="Poppins" pitchFamily="2" charset="77"/>
              </a:rPr>
              <a:t>en</a:t>
            </a:r>
            <a:r>
              <a:rPr lang="en-US" sz="1200" i="1"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i="1" err="1">
                <a:latin typeface="Poppins" pitchFamily="2" charset="77"/>
                <a:cs typeface="Poppins" pitchFamily="2" charset="77"/>
              </a:rPr>
              <a:t>Podiumerfgoed</a:t>
            </a:r>
            <a:endParaRPr lang="en-US" sz="1200" i="1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872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0" r:id="rId3"/>
    <p:sldLayoutId id="2147483661" r:id="rId4"/>
    <p:sldLayoutId id="2147483663" r:id="rId5"/>
    <p:sldLayoutId id="2147483662" r:id="rId6"/>
    <p:sldLayoutId id="2147483651" r:id="rId7"/>
    <p:sldLayoutId id="2147483650" r:id="rId8"/>
    <p:sldLayoutId id="2147483664" r:id="rId9"/>
    <p:sldLayoutId id="2147483666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6F5E-E1D5-4641-BD53-0800F027DE5B}" type="datetimeFigureOut">
              <a:rPr lang="nl-BE" smtClean="0"/>
              <a:t>21/04/2024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17977-3C19-4420-9E17-17CDC470454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372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0F8C71F-4CC4-DA07-9364-577FD5BC3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5412"/>
            <a:ext cx="10687757" cy="1325563"/>
          </a:xfrm>
        </p:spPr>
        <p:txBody>
          <a:bodyPr/>
          <a:lstStyle/>
          <a:p>
            <a:pPr algn="ctr"/>
            <a:r>
              <a:rPr lang="nl-NL" dirty="0"/>
              <a:t>Organisatieveranderingen</a:t>
            </a:r>
            <a:br>
              <a:rPr lang="nl-NL" dirty="0"/>
            </a:br>
            <a:r>
              <a:rPr lang="nl-NL" sz="3600" b="0" dirty="0"/>
              <a:t>FAAD-studiedag 22 april 2024</a:t>
            </a:r>
            <a:endParaRPr lang="nl-BE" b="0" dirty="0"/>
          </a:p>
        </p:txBody>
      </p:sp>
      <p:pic>
        <p:nvPicPr>
          <p:cNvPr id="5" name="Afbeelding 4" descr="Afbeelding met tekst, Lettertype, Graphics, zwart&#10;&#10;Automatisch gegenereerde beschrijving">
            <a:extLst>
              <a:ext uri="{FF2B5EF4-FFF2-40B4-BE49-F238E27FC236}">
                <a16:creationId xmlns:a16="http://schemas.microsoft.com/office/drawing/2014/main" id="{9D46F04F-DD32-734F-C47B-6507BE9C5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00" y="5770409"/>
            <a:ext cx="2031666" cy="856608"/>
          </a:xfrm>
          <a:prstGeom prst="rect">
            <a:avLst/>
          </a:prstGeom>
        </p:spPr>
      </p:pic>
      <p:pic>
        <p:nvPicPr>
          <p:cNvPr id="6" name="Afbeelding 5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ED247F16-367F-0FD0-2996-1EDF54882E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67" y="1784170"/>
            <a:ext cx="3298469" cy="1810947"/>
          </a:xfrm>
          <a:prstGeom prst="rect">
            <a:avLst/>
          </a:prstGeom>
        </p:spPr>
      </p:pic>
      <p:pic>
        <p:nvPicPr>
          <p:cNvPr id="7" name="Afbeelding 6" descr="Afbeelding met Lettertype, tekst, logo, wit&#10;&#10;Automatisch gegenereerde beschrijving">
            <a:extLst>
              <a:ext uri="{FF2B5EF4-FFF2-40B4-BE49-F238E27FC236}">
                <a16:creationId xmlns:a16="http://schemas.microsoft.com/office/drawing/2014/main" id="{CED51EBF-BE54-F25D-47E8-EB8A6952A5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96" y="1784170"/>
            <a:ext cx="2492199" cy="146403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5F725C58-1822-A1A0-9941-65DB558A6DB4}"/>
              </a:ext>
            </a:extLst>
          </p:cNvPr>
          <p:cNvSpPr txBox="1"/>
          <p:nvPr/>
        </p:nvSpPr>
        <p:spPr>
          <a:xfrm>
            <a:off x="5647820" y="2259248"/>
            <a:ext cx="664855" cy="83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BE" sz="4400" b="1" kern="100" dirty="0">
                <a:solidFill>
                  <a:srgbClr val="002060"/>
                </a:solidFill>
                <a:effectLst/>
                <a:latin typeface="Poppins" panose="020B05020402040202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endParaRPr lang="nl-BE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31B1790-94EC-B837-ED20-ABFD088885EA}"/>
              </a:ext>
            </a:extLst>
          </p:cNvPr>
          <p:cNvSpPr txBox="1"/>
          <p:nvPr/>
        </p:nvSpPr>
        <p:spPr>
          <a:xfrm>
            <a:off x="5647819" y="3067521"/>
            <a:ext cx="664855" cy="83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BE" sz="4400" b="1" kern="100" dirty="0">
                <a:solidFill>
                  <a:srgbClr val="002060"/>
                </a:solidFill>
                <a:effectLst/>
                <a:latin typeface="Poppins" panose="020B0502040204020203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=</a:t>
            </a:r>
            <a:endParaRPr lang="nl-BE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Afbeelding 13" descr="Afbeelding met tekst, Lettertype, Graphics, wegbebakening&#10;&#10;Automatisch gegenereerde beschrijving">
            <a:extLst>
              <a:ext uri="{FF2B5EF4-FFF2-40B4-BE49-F238E27FC236}">
                <a16:creationId xmlns:a16="http://schemas.microsoft.com/office/drawing/2014/main" id="{CABB4483-B5C5-C680-9009-A42F544EF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013" y="3928312"/>
            <a:ext cx="4694465" cy="20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8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890DB-D635-2C39-86DF-5E8166AB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Succesfactoren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57D48B-D498-715B-9919-088F1C675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30" cy="4351338"/>
          </a:xfrm>
        </p:spPr>
        <p:txBody>
          <a:bodyPr/>
          <a:lstStyle/>
          <a:p>
            <a:r>
              <a:rPr lang="nl-NL" dirty="0"/>
              <a:t>Openheid en constructieve houding</a:t>
            </a:r>
          </a:p>
          <a:p>
            <a:r>
              <a:rPr lang="nl-NL" dirty="0"/>
              <a:t>Bouwen aan één organisatie = coaching</a:t>
            </a:r>
          </a:p>
          <a:p>
            <a:r>
              <a:rPr lang="nl-NL" dirty="0"/>
              <a:t>Goed stappenplan = fusieprotocol</a:t>
            </a:r>
          </a:p>
          <a:p>
            <a:r>
              <a:rPr lang="nl-NL" dirty="0"/>
              <a:t>Bestuurders niet vergeten</a:t>
            </a:r>
          </a:p>
          <a:p>
            <a:r>
              <a:rPr lang="nl-BE" dirty="0"/>
              <a:t>Communicatiestrategie</a:t>
            </a:r>
          </a:p>
          <a:p>
            <a:r>
              <a:rPr lang="nl-BE" dirty="0"/>
              <a:t>Jaarplan van 2018 stond in het teken van de nieuwe organisatie</a:t>
            </a:r>
          </a:p>
        </p:txBody>
      </p:sp>
    </p:spTree>
    <p:extLst>
      <p:ext uri="{BB962C8B-B14F-4D97-AF65-F5344CB8AC3E}">
        <p14:creationId xmlns:p14="http://schemas.microsoft.com/office/powerpoint/2010/main" val="188784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kleding, muziekinstrument, muur, overdekt&#10;&#10;Automatisch gegenereerde beschrijving">
            <a:extLst>
              <a:ext uri="{FF2B5EF4-FFF2-40B4-BE49-F238E27FC236}">
                <a16:creationId xmlns:a16="http://schemas.microsoft.com/office/drawing/2014/main" id="{EC02D8DA-405D-E725-E70B-C3A8D0701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20" b="20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4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3F865-AC62-F74A-E0C3-E985A4B5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7356" cy="1325563"/>
          </a:xfrm>
        </p:spPr>
        <p:txBody>
          <a:bodyPr>
            <a:normAutofit/>
          </a:bodyPr>
          <a:lstStyle/>
          <a:p>
            <a:r>
              <a:rPr lang="nl-NL" sz="4000" dirty="0"/>
              <a:t>Impact op archief- en informatiebeheer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4069027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 rotWithShape="1">
          <a:blip r:embed="rId2"/>
          <a:srcRect l="29652" t="15677" r="47751" b="22791"/>
          <a:stretch/>
        </p:blipFill>
        <p:spPr bwMode="auto">
          <a:xfrm>
            <a:off x="420543" y="363104"/>
            <a:ext cx="4105275" cy="6240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ijdelijke aanduiding voor inhoud 8"/>
          <p:cNvPicPr>
            <a:picLocks/>
          </p:cNvPicPr>
          <p:nvPr/>
        </p:nvPicPr>
        <p:blipFill rotWithShape="1">
          <a:blip r:embed="rId3"/>
          <a:srcRect l="26455" t="15677" r="50727" b="63942"/>
          <a:stretch/>
        </p:blipFill>
        <p:spPr bwMode="auto">
          <a:xfrm>
            <a:off x="6861249" y="2214088"/>
            <a:ext cx="4172956" cy="2096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>
            <a:off x="2798618" y="609600"/>
            <a:ext cx="3897746" cy="165330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4608945" y="2336800"/>
            <a:ext cx="2087419" cy="29556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raccolade 8"/>
          <p:cNvSpPr/>
          <p:nvPr/>
        </p:nvSpPr>
        <p:spPr>
          <a:xfrm>
            <a:off x="3833091" y="5135418"/>
            <a:ext cx="138545" cy="1136073"/>
          </a:xfrm>
          <a:prstGeom prst="rightBrac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Linkeraccolade 9"/>
          <p:cNvSpPr/>
          <p:nvPr/>
        </p:nvSpPr>
        <p:spPr>
          <a:xfrm>
            <a:off x="6696364" y="2890982"/>
            <a:ext cx="164885" cy="1071418"/>
          </a:xfrm>
          <a:prstGeom prst="leftBrac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/>
          <p:cNvCxnSpPr/>
          <p:nvPr/>
        </p:nvCxnSpPr>
        <p:spPr>
          <a:xfrm flipV="1">
            <a:off x="4294909" y="3537527"/>
            <a:ext cx="2068946" cy="21474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20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07AA3784-31F3-FF4E-9289-B8B77E378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65" t="28022" r="13690" b="13580"/>
          <a:stretch/>
        </p:blipFill>
        <p:spPr bwMode="auto">
          <a:xfrm>
            <a:off x="1029716" y="643466"/>
            <a:ext cx="10132568" cy="557106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662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5729B-9298-21F7-9E56-0B65A25A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Archieven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9B76F5-0015-2C11-B060-96B9CDD9F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Firmament</a:t>
            </a:r>
          </a:p>
          <a:p>
            <a:pPr lvl="1"/>
            <a:r>
              <a:rPr lang="nl-NL" dirty="0"/>
              <a:t>Oude archief vóór 2009 Stadsarchief Mechelen (koepelorganisatie)</a:t>
            </a:r>
          </a:p>
          <a:p>
            <a:pPr lvl="1"/>
            <a:r>
              <a:rPr lang="nl-NL" dirty="0"/>
              <a:t>Fysieke archief 2009-2018 vrij beperkt</a:t>
            </a:r>
          </a:p>
          <a:p>
            <a:pPr lvl="1"/>
            <a:r>
              <a:rPr lang="nl-NL" dirty="0"/>
              <a:t>Digitaal archief 2009-2018 toegankelijk via </a:t>
            </a:r>
            <a:r>
              <a:rPr lang="nl-NL" dirty="0" err="1"/>
              <a:t>Sharepoint</a:t>
            </a:r>
            <a:endParaRPr lang="nl-NL" dirty="0"/>
          </a:p>
          <a:p>
            <a:r>
              <a:rPr lang="nl-NL" dirty="0" err="1"/>
              <a:t>Resonant</a:t>
            </a:r>
            <a:endParaRPr lang="nl-NL" dirty="0"/>
          </a:p>
          <a:p>
            <a:pPr lvl="1"/>
            <a:r>
              <a:rPr lang="nl-NL" dirty="0"/>
              <a:t>Fysiek en oude digitale dragers </a:t>
            </a:r>
          </a:p>
          <a:p>
            <a:pPr lvl="1"/>
            <a:r>
              <a:rPr lang="nl-NL" dirty="0"/>
              <a:t>Digitale archief toegankelijk via </a:t>
            </a:r>
            <a:r>
              <a:rPr lang="nl-NL" dirty="0" err="1"/>
              <a:t>Sharepoint</a:t>
            </a:r>
            <a:endParaRPr lang="nl-NL" dirty="0"/>
          </a:p>
          <a:p>
            <a:r>
              <a:rPr lang="nl-NL" dirty="0"/>
              <a:t>CEMPER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0200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B9ADFE8-FCB6-03D8-865D-2AB97CD11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72" r="-1" b="-1"/>
          <a:stretch/>
        </p:blipFill>
        <p:spPr>
          <a:xfrm>
            <a:off x="243860" y="0"/>
            <a:ext cx="12191980" cy="6856718"/>
          </a:xfrm>
          <a:prstGeom prst="rect">
            <a:avLst/>
          </a:prstGeom>
        </p:spPr>
      </p:pic>
      <p:pic>
        <p:nvPicPr>
          <p:cNvPr id="4" name="Afbeelding 3" descr="Afbeelding met glimlach, Menselijk gezicht, persoon, lip&#10;&#10;Automatisch gegenereerde beschrijving">
            <a:extLst>
              <a:ext uri="{FF2B5EF4-FFF2-40B4-BE49-F238E27FC236}">
                <a16:creationId xmlns:a16="http://schemas.microsoft.com/office/drawing/2014/main" id="{A1887E68-4F41-4798-17D6-88E197B9C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851" y="4570718"/>
            <a:ext cx="2466754" cy="246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7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EF6C6C-CDB5-D970-20EE-D0F8B6892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5 jaar CEMPER? Even recapituleren</a:t>
            </a:r>
          </a:p>
          <a:p>
            <a:r>
              <a:rPr lang="nl-NL" dirty="0"/>
              <a:t>Voorbereidende stappen van een fusie</a:t>
            </a:r>
          </a:p>
          <a:p>
            <a:r>
              <a:rPr lang="nl-NL" dirty="0"/>
              <a:t>Succesfactoren</a:t>
            </a:r>
          </a:p>
          <a:p>
            <a:r>
              <a:rPr lang="nl-NL" dirty="0"/>
              <a:t>Impact op archief- en informatiebeheer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091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D18A-063D-5A6A-7AFE-DC5BAC6F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5 jaar CEMPER?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D344D7-1731-3DA3-CF7F-F13996FB6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4015" y="3553039"/>
            <a:ext cx="5157787" cy="3684588"/>
          </a:xfrm>
        </p:spPr>
        <p:txBody>
          <a:bodyPr/>
          <a:lstStyle/>
          <a:p>
            <a:r>
              <a:rPr lang="nl-NL" dirty="0"/>
              <a:t>2002: thema-archief</a:t>
            </a:r>
          </a:p>
          <a:p>
            <a:r>
              <a:rPr lang="nl-NL" dirty="0"/>
              <a:t>2008: expertisecentrum muzikaal erfgoed</a:t>
            </a: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8E8677E-2641-8F7F-9DCE-F605EFD7A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1818" y="3489307"/>
            <a:ext cx="5183188" cy="3104615"/>
          </a:xfrm>
        </p:spPr>
        <p:txBody>
          <a:bodyPr/>
          <a:lstStyle/>
          <a:p>
            <a:r>
              <a:rPr lang="nl-NL" dirty="0"/>
              <a:t>1969: koepelorganisatie</a:t>
            </a:r>
          </a:p>
          <a:p>
            <a:r>
              <a:rPr lang="nl-NL" dirty="0"/>
              <a:t>2009: expertisecentrum figurentheatererfgoed</a:t>
            </a:r>
          </a:p>
          <a:p>
            <a:r>
              <a:rPr lang="nl-NL" dirty="0"/>
              <a:t>2012: expertisecentrum voor cultureel erfgoed van podiumkunsten</a:t>
            </a:r>
            <a:endParaRPr lang="nl-BE" dirty="0"/>
          </a:p>
        </p:txBody>
      </p:sp>
      <p:pic>
        <p:nvPicPr>
          <p:cNvPr id="7" name="Afbeelding 6" descr="Afbeelding met Lettertype, tekst, logo, wit&#10;&#10;Automatisch gegenereerde beschrijving">
            <a:extLst>
              <a:ext uri="{FF2B5EF4-FFF2-40B4-BE49-F238E27FC236}">
                <a16:creationId xmlns:a16="http://schemas.microsoft.com/office/drawing/2014/main" id="{441EC6C6-2C6F-D806-1B73-BE051B11A5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36" y="1510301"/>
            <a:ext cx="3061699" cy="1794659"/>
          </a:xfrm>
          <a:prstGeom prst="rect">
            <a:avLst/>
          </a:prstGeom>
        </p:spPr>
      </p:pic>
      <p:pic>
        <p:nvPicPr>
          <p:cNvPr id="8" name="Afbeelding 7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B6E79F7C-7782-7C1B-2D8C-46ED4D7754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9" y="1497566"/>
            <a:ext cx="3976098" cy="19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9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088D7-D632-A640-4EA4-16CE04D1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Clusteren, begin er maar aan …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B76DE7-512E-AFDD-993F-D9A5F2AE0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2481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4CD9E-3F4E-F74C-6093-19F46CA4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6" y="-2073275"/>
            <a:ext cx="10687757" cy="1325563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CAD9ED-BE3E-61E8-FD21-E39B84A0E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7" y="2232837"/>
            <a:ext cx="10769950" cy="3944126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2015 tussentijdse evaluaties van de landelijke expertisecentra</a:t>
            </a:r>
          </a:p>
          <a:p>
            <a:r>
              <a:rPr lang="nl-NL" dirty="0">
                <a:sym typeface="Wingdings" panose="05000000000000000000" pitchFamily="2" charset="2"/>
              </a:rPr>
              <a:t> verlenging van de beheersovereenkomsten tot 2018</a:t>
            </a:r>
          </a:p>
          <a:p>
            <a:r>
              <a:rPr lang="nl-NL" dirty="0">
                <a:sym typeface="Wingdings" panose="05000000000000000000" pitchFamily="2" charset="2"/>
              </a:rPr>
              <a:t>Conceptnota voor de Vlaamse regering: duurzame cultureel-erfgoedwerking met bijhorende langetermijnvisie</a:t>
            </a:r>
          </a:p>
          <a:p>
            <a:r>
              <a:rPr lang="nl-BE" dirty="0"/>
              <a:t>Opdracht in addendum op subsidieovereenkomst 2017-2018: </a:t>
            </a:r>
            <a:r>
              <a:rPr lang="nl-BE" dirty="0">
                <a:solidFill>
                  <a:srgbClr val="002060"/>
                </a:solidFill>
                <a:effectLst/>
                <a:highlight>
                  <a:srgbClr val="FBFBFF"/>
                </a:highlight>
                <a:latin typeface="Poppins" panose="020B0502040204020203" pitchFamily="2" charset="0"/>
                <a:ea typeface="Aptos" panose="020B0004020202020204" pitchFamily="34" charset="0"/>
                <a:cs typeface="Poppins" panose="020B0502040204020203" pitchFamily="2" charset="0"/>
              </a:rPr>
              <a:t>een ‘denkoefening’ te maken met betrekking tot de eigen expertise, de positionering en samenwerking met andere actoren en de slagkracht van de organisatie</a:t>
            </a:r>
          </a:p>
          <a:p>
            <a:r>
              <a:rPr lang="nl-BE" dirty="0">
                <a:solidFill>
                  <a:srgbClr val="002060"/>
                </a:solidFill>
                <a:highlight>
                  <a:srgbClr val="FBFBFF"/>
                </a:highlight>
                <a:latin typeface="Poppins" panose="020B0502040204020203" pitchFamily="2" charset="0"/>
                <a:cs typeface="Poppins" panose="020B0502040204020203" pitchFamily="2" charset="0"/>
              </a:rPr>
              <a:t>Resultaat wordt meegenomen in de beslissingen van de volgende beleidsronde</a:t>
            </a:r>
            <a:endParaRPr lang="nl-BE" dirty="0">
              <a:solidFill>
                <a:srgbClr val="002060"/>
              </a:solidFill>
            </a:endParaRPr>
          </a:p>
        </p:txBody>
      </p:sp>
      <p:pic>
        <p:nvPicPr>
          <p:cNvPr id="2052" name="Picture 4" descr="Groep Van Kleurrijke Lege Ballonnen In Een Rij Geïsoleerd Op Wit  Royalty-Vrije Foto, Plaatjes, Beelden en Stock Fotografie. Image 43869529">
            <a:extLst>
              <a:ext uri="{FF2B5EF4-FFF2-40B4-BE49-F238E27FC236}">
                <a16:creationId xmlns:a16="http://schemas.microsoft.com/office/drawing/2014/main" id="{6C681E02-97E8-CFA5-9F04-CDB75B842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8"/>
          <a:stretch/>
        </p:blipFill>
        <p:spPr bwMode="auto">
          <a:xfrm>
            <a:off x="1789440" y="88808"/>
            <a:ext cx="7529871" cy="196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8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373F7-21D1-4434-9946-0386861B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Poppins"/>
                <a:cs typeface="Poppins"/>
              </a:rPr>
              <a:t>FUSIETRAJECT</a:t>
            </a:r>
            <a:endParaRPr lang="nl-BE" sz="3200" b="0" dirty="0"/>
          </a:p>
        </p:txBody>
      </p:sp>
      <p:pic>
        <p:nvPicPr>
          <p:cNvPr id="4" name="Tijdelijke aanduiding voor inhoud 3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354CBFC2-1274-B9AC-DD17-28E06CA94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76" t="57809" r="44775" b="8175"/>
          <a:stretch/>
        </p:blipFill>
        <p:spPr bwMode="auto">
          <a:xfrm>
            <a:off x="2471869" y="1690688"/>
            <a:ext cx="6291987" cy="4216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246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14BFEA-7E58-D700-FB15-3012EC0F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37882"/>
            <a:ext cx="10687757" cy="56390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/>
              <a:t>Kennismaking voorzitter: 31 augustus 2016</a:t>
            </a:r>
          </a:p>
          <a:p>
            <a:r>
              <a:rPr lang="nl-NL" dirty="0"/>
              <a:t>Fusiewerkgroep: oktober 2016-februari 2017</a:t>
            </a:r>
          </a:p>
          <a:p>
            <a:r>
              <a:rPr lang="nl-NL" dirty="0">
                <a:latin typeface="Poppins"/>
                <a:cs typeface="Poppins"/>
              </a:rPr>
              <a:t>Fusieprotocol getekend op 23 juni 2017</a:t>
            </a:r>
          </a:p>
          <a:p>
            <a:r>
              <a:rPr lang="nl-NL" dirty="0"/>
              <a:t>Extern advies</a:t>
            </a:r>
          </a:p>
          <a:p>
            <a:r>
              <a:rPr lang="nl-NL" dirty="0"/>
              <a:t>Vergelijkend vooronderzoek</a:t>
            </a:r>
          </a:p>
          <a:p>
            <a:r>
              <a:rPr lang="nl-NL" dirty="0">
                <a:latin typeface="Poppins"/>
                <a:cs typeface="Poppins"/>
              </a:rPr>
              <a:t>Uitwerking nieuwe beleidsplan door beide teams</a:t>
            </a:r>
          </a:p>
          <a:p>
            <a:r>
              <a:rPr lang="nl-NL" dirty="0"/>
              <a:t>Zakelijke voorbereiding van de nieuwe organisatie:</a:t>
            </a:r>
          </a:p>
          <a:p>
            <a:pPr lvl="1"/>
            <a:r>
              <a:rPr lang="nl-NL" dirty="0">
                <a:latin typeface="Poppins"/>
                <a:cs typeface="Poppins"/>
              </a:rPr>
              <a:t>Stichtingsvergadering 23 oktober 2017</a:t>
            </a:r>
          </a:p>
          <a:p>
            <a:pPr lvl="1"/>
            <a:r>
              <a:rPr lang="nl-NL" dirty="0"/>
              <a:t>Indienen beleidsplan 15 december 2017</a:t>
            </a:r>
          </a:p>
          <a:p>
            <a:r>
              <a:rPr lang="nl-NL" dirty="0"/>
              <a:t>Definitieve fusieovereenkomst 18 maart 2018</a:t>
            </a:r>
          </a:p>
          <a:p>
            <a:r>
              <a:rPr lang="nl-NL" dirty="0"/>
              <a:t>Effectieve werking vanaf 1 januari 2019</a:t>
            </a:r>
          </a:p>
          <a:p>
            <a:r>
              <a:rPr lang="nl-NL" dirty="0"/>
              <a:t>Opheffing van de oude vzw’s vanaf maart 2019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722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F28DA4F0-EA6B-0A67-D3EF-561BE864A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4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buitenshuis, gebouw, kleding, persoon&#10;&#10;Automatisch gegenereerde beschrijving">
            <a:extLst>
              <a:ext uri="{FF2B5EF4-FFF2-40B4-BE49-F238E27FC236}">
                <a16:creationId xmlns:a16="http://schemas.microsoft.com/office/drawing/2014/main" id="{F568EE14-AD28-253B-1ED8-CBFBFD5C4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90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MPER kleuren">
      <a:dk1>
        <a:srgbClr val="302661"/>
      </a:dk1>
      <a:lt1>
        <a:srgbClr val="FFFFFF"/>
      </a:lt1>
      <a:dk2>
        <a:srgbClr val="302661"/>
      </a:dk2>
      <a:lt2>
        <a:srgbClr val="D3DDDA"/>
      </a:lt2>
      <a:accent1>
        <a:srgbClr val="80BCB8"/>
      </a:accent1>
      <a:accent2>
        <a:srgbClr val="87A7A5"/>
      </a:accent2>
      <a:accent3>
        <a:srgbClr val="302661"/>
      </a:accent3>
      <a:accent4>
        <a:srgbClr val="68608C"/>
      </a:accent4>
      <a:accent5>
        <a:srgbClr val="BDE0DD"/>
      </a:accent5>
      <a:accent6>
        <a:srgbClr val="E57663"/>
      </a:accent6>
      <a:hlink>
        <a:srgbClr val="E57663"/>
      </a:hlink>
      <a:folHlink>
        <a:srgbClr val="E576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721B5E4E82804D8E224B1A67CA279B" ma:contentTypeVersion="20" ma:contentTypeDescription="Een nieuw document maken." ma:contentTypeScope="" ma:versionID="6c7262d5eb99c2f5aeefd9d8234c0728">
  <xsd:schema xmlns:xsd="http://www.w3.org/2001/XMLSchema" xmlns:xs="http://www.w3.org/2001/XMLSchema" xmlns:p="http://schemas.microsoft.com/office/2006/metadata/properties" xmlns:ns2="1ce993ab-70cf-47e0-a2c7-6e4fe381e2ce" xmlns:ns3="90feb65e-f106-455c-9416-1cbb73704ce8" targetNamespace="http://schemas.microsoft.com/office/2006/metadata/properties" ma:root="true" ma:fieldsID="3be25164379da1979ea7e9a76c4bd117" ns2:_="" ns3:_="">
    <xsd:import namespace="1ce993ab-70cf-47e0-a2c7-6e4fe381e2ce"/>
    <xsd:import namespace="90feb65e-f106-455c-9416-1cbb73704c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Tagging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993ab-70cf-47e0-a2c7-6e4fe381e2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de6e00bf-6252-4b92-9ace-0826a046c4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Afmeldingsstatus" ma:internalName="Afmeldings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agging" ma:index="26" nillable="true" ma:displayName="Tagging" ma:format="Dropdown" ma:internalName="Tagging">
      <xsd:simpleType>
        <xsd:restriction base="dms:Note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eb65e-f106-455c-9416-1cbb73704c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95c5bc4-54ab-4715-a211-6c626590c8a8}" ma:internalName="TaxCatchAll" ma:showField="CatchAllData" ma:web="90feb65e-f106-455c-9416-1cbb73704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feb65e-f106-455c-9416-1cbb73704ce8">
      <UserInfo>
        <DisplayName/>
        <AccountId xsi:nil="true"/>
        <AccountType/>
      </UserInfo>
    </SharedWithUsers>
    <lcf76f155ced4ddcb4097134ff3c332f xmlns="1ce993ab-70cf-47e0-a2c7-6e4fe381e2ce">
      <Terms xmlns="http://schemas.microsoft.com/office/infopath/2007/PartnerControls"/>
    </lcf76f155ced4ddcb4097134ff3c332f>
    <TaxCatchAll xmlns="90feb65e-f106-455c-9416-1cbb73704ce8" xsi:nil="true"/>
    <_Flow_SignoffStatus xmlns="1ce993ab-70cf-47e0-a2c7-6e4fe381e2ce" xsi:nil="true"/>
    <Tagging xmlns="1ce993ab-70cf-47e0-a2c7-6e4fe381e2c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2B049C-91C8-4D87-9462-64C89EC74413}">
  <ds:schemaRefs>
    <ds:schemaRef ds:uri="1ce993ab-70cf-47e0-a2c7-6e4fe381e2ce"/>
    <ds:schemaRef ds:uri="90feb65e-f106-455c-9416-1cbb73704c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612241A-B68C-470E-8D65-C549440ACD8B}">
  <ds:schemaRefs>
    <ds:schemaRef ds:uri="1ce993ab-70cf-47e0-a2c7-6e4fe381e2ce"/>
    <ds:schemaRef ds:uri="90feb65e-f106-455c-9416-1cbb73704c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E1D8EF-D264-437D-B972-41226843D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261</Words>
  <Application>Microsoft Office PowerPoint</Application>
  <PresentationFormat>Breedbeeld</PresentationFormat>
  <Paragraphs>49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Office Theme</vt:lpstr>
      <vt:lpstr>Aangepast ontwerp</vt:lpstr>
      <vt:lpstr>Organisatieveranderingen FAAD-studiedag 22 april 2024</vt:lpstr>
      <vt:lpstr>PowerPoint-presentatie</vt:lpstr>
      <vt:lpstr>5 jaar CEMPER?</vt:lpstr>
      <vt:lpstr>Clusteren, begin er maar aan …</vt:lpstr>
      <vt:lpstr>PowerPoint-presentatie</vt:lpstr>
      <vt:lpstr>FUSIETRAJECT</vt:lpstr>
      <vt:lpstr>PowerPoint-presentatie</vt:lpstr>
      <vt:lpstr>PowerPoint-presentatie</vt:lpstr>
      <vt:lpstr>PowerPoint-presentatie</vt:lpstr>
      <vt:lpstr>Succesfactoren</vt:lpstr>
      <vt:lpstr>PowerPoint-presentatie</vt:lpstr>
      <vt:lpstr>Impact op archief- en informatiebeheer</vt:lpstr>
      <vt:lpstr>PowerPoint-presentatie</vt:lpstr>
      <vt:lpstr>PowerPoint-presentatie</vt:lpstr>
      <vt:lpstr>Archieven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Karel Cuelenaere</dc:creator>
  <cp:lastModifiedBy>Mariet Calsius</cp:lastModifiedBy>
  <cp:revision>34</cp:revision>
  <cp:lastPrinted>2021-03-22T11:56:32Z</cp:lastPrinted>
  <dcterms:created xsi:type="dcterms:W3CDTF">2020-02-17T12:38:21Z</dcterms:created>
  <dcterms:modified xsi:type="dcterms:W3CDTF">2024-04-21T15:51:30Z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0x0101004C721B5E4E82804D8E224B1A67CA279B</vt:lpwstr>
  </property>
  <property fmtid="{D5CDD505-2E9C-101B-9397-08002B2CF9AE}" pid="3" name="Order">
    <vt:r8>813400</vt:r8>
  </property>
  <property fmtid="{D5CDD505-2E9C-101B-9397-08002B2CF9AE}" pid="4" name="ComplianceAssetId">
    <vt:lpwstr/>
  </property>
  <property fmtid="{D5CDD505-2E9C-101B-9397-08002B2CF9AE}" pid="5" name="MediaServiceImageTags">
    <vt:lpwstr/>
  </property>
</Properties>
</file>